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" ContentType="image/tif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195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9144000" cy="6858000" type="screen4x3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/>
      <a:tcStyle>
        <a:tcBdr/>
        <a:fill>
          <a:solidFill>
            <a:srgbClr val="E8ECF4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/>
      <a:tcStyle>
        <a:tcBdr/>
        <a:fill>
          <a:solidFill>
            <a:srgbClr val="EFF3E9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/>
      <a:tcStyle>
        <a:tcBdr/>
        <a:fill>
          <a:solidFill>
            <a:srgbClr val="FDEE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257"/>
    <p:restoredTop sz="94444"/>
  </p:normalViewPr>
  <p:slideViewPr>
    <p:cSldViewPr snapToGrid="0" snapToObjects="1">
      <p:cViewPr>
        <p:scale>
          <a:sx n="90" d="100"/>
          <a:sy n="90" d="100"/>
        </p:scale>
        <p:origin x="352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notesMaster" Target="notesMasters/notesMaster1.xml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5" name="Shape 4375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376" name="Shape 4376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69133069"/>
      </p:ext>
    </p:extLst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7" name="Shape 438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388" name="Shape 438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258981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2" name="Shape 439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393" name="Shape 439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599613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8" name="Shape 439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399" name="Shape 439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红色标注的是会深入分析的公司，其展品比较有代表性或创新性</a:t>
            </a:r>
          </a:p>
        </p:txBody>
      </p:sp>
    </p:spTree>
    <p:extLst>
      <p:ext uri="{BB962C8B-B14F-4D97-AF65-F5344CB8AC3E}">
        <p14:creationId xmlns:p14="http://schemas.microsoft.com/office/powerpoint/2010/main" val="20890184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" name="Shape 4403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404" name="Shape 440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281750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7" name="Shape 444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448" name="Shape 444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单独把科达拿出来是因为科达提出的机器识图的技术，即智能前端的概念和产品</a:t>
            </a:r>
          </a:p>
        </p:txBody>
      </p:sp>
    </p:spTree>
    <p:extLst>
      <p:ext uri="{BB962C8B-B14F-4D97-AF65-F5344CB8AC3E}">
        <p14:creationId xmlns:p14="http://schemas.microsoft.com/office/powerpoint/2010/main" val="19145449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3" name="Shape 4453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454" name="Shape 445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单独把科达拿出来是因为科达提出的机器识图的技术，即智能前端的概念和产品</a:t>
            </a:r>
          </a:p>
        </p:txBody>
      </p:sp>
    </p:spTree>
    <p:extLst>
      <p:ext uri="{BB962C8B-B14F-4D97-AF65-F5344CB8AC3E}">
        <p14:creationId xmlns:p14="http://schemas.microsoft.com/office/powerpoint/2010/main" val="6084137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err="1" smtClean="0"/>
              <a:t>IaaS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56756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6" name="Shape 450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507" name="Shape 450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红色标注的是会深入分析的公司，其展品比较有代表性或创新性</a:t>
            </a:r>
          </a:p>
        </p:txBody>
      </p:sp>
    </p:spTree>
    <p:extLst>
      <p:ext uri="{BB962C8B-B14F-4D97-AF65-F5344CB8AC3E}">
        <p14:creationId xmlns:p14="http://schemas.microsoft.com/office/powerpoint/2010/main" val="20386643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Brickwork-SD-R1acrop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 useBgFill="1">
        <p:nvSpPr>
          <p:cNvPr id="13" name="Freeform 12"/>
          <p:cNvSpPr/>
          <p:nvPr/>
        </p:nvSpPr>
        <p:spPr>
          <a:xfrm>
            <a:off x="-8467" y="-16933"/>
            <a:ext cx="8754534" cy="6451600"/>
          </a:xfrm>
          <a:custGeom>
            <a:avLst/>
            <a:gdLst/>
            <a:ahLst/>
            <a:cxnLst/>
            <a:rect l="l" t="t" r="r" b="b"/>
            <a:pathLst>
              <a:path w="8754534" h="6451600">
                <a:moveTo>
                  <a:pt x="8373534" y="0"/>
                </a:moveTo>
                <a:lnTo>
                  <a:pt x="8754534" y="5994400"/>
                </a:lnTo>
                <a:lnTo>
                  <a:pt x="0" y="6451600"/>
                </a:lnTo>
                <a:lnTo>
                  <a:pt x="0" y="0"/>
                </a:lnTo>
                <a:lnTo>
                  <a:pt x="8373534" y="0"/>
                </a:lnTo>
                <a:close/>
              </a:path>
            </a:pathLst>
          </a:custGeom>
          <a:ln>
            <a:noFill/>
          </a:ln>
          <a:effectLst>
            <a:outerShdw blurRad="98425" dist="76200" dir="4380000" algn="tl" rotWithShape="0">
              <a:srgbClr val="000000">
                <a:alpha val="68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Freeform 22"/>
          <p:cNvSpPr/>
          <p:nvPr/>
        </p:nvSpPr>
        <p:spPr>
          <a:xfrm>
            <a:off x="-10379" y="4445000"/>
            <a:ext cx="8464695" cy="1715811"/>
          </a:xfrm>
          <a:custGeom>
            <a:avLst/>
            <a:gdLst/>
            <a:ahLst/>
            <a:cxnLst/>
            <a:rect l="l" t="t" r="r" b="b"/>
            <a:pathLst>
              <a:path w="8428428" h="1878553">
                <a:moveTo>
                  <a:pt x="0" y="438229"/>
                </a:moveTo>
                <a:lnTo>
                  <a:pt x="8343246" y="0"/>
                </a:lnTo>
                <a:lnTo>
                  <a:pt x="8428428" y="1424838"/>
                </a:lnTo>
                <a:lnTo>
                  <a:pt x="7515" y="1878553"/>
                </a:lnTo>
                <a:lnTo>
                  <a:pt x="0" y="438229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Freeform 28"/>
          <p:cNvSpPr/>
          <p:nvPr/>
        </p:nvSpPr>
        <p:spPr>
          <a:xfrm>
            <a:off x="-2864" y="0"/>
            <a:ext cx="5811235" cy="321615"/>
          </a:xfrm>
          <a:custGeom>
            <a:avLst/>
            <a:gdLst/>
            <a:ahLst/>
            <a:cxnLst/>
            <a:rect l="l" t="t" r="r" b="b"/>
            <a:pathLst>
              <a:path w="5811235" h="321615">
                <a:moveTo>
                  <a:pt x="0" y="0"/>
                </a:moveTo>
                <a:lnTo>
                  <a:pt x="5811235" y="0"/>
                </a:lnTo>
                <a:lnTo>
                  <a:pt x="1" y="321615"/>
                </a:lnTo>
                <a:cubicBezTo>
                  <a:pt x="1" y="214410"/>
                  <a:pt x="0" y="107205"/>
                  <a:pt x="0" y="0"/>
                </a:cubicBez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" name="Freeform 29"/>
          <p:cNvSpPr/>
          <p:nvPr/>
        </p:nvSpPr>
        <p:spPr>
          <a:xfrm rot="21420000">
            <a:off x="-170768" y="213023"/>
            <a:ext cx="8480534" cy="5746008"/>
          </a:xfrm>
          <a:custGeom>
            <a:avLst/>
            <a:gdLst/>
            <a:ahLst/>
            <a:cxnLst/>
            <a:rect l="l" t="t" r="r" b="b"/>
            <a:pathLst>
              <a:path w="11307378" h="5746008">
                <a:moveTo>
                  <a:pt x="11270997" y="0"/>
                </a:moveTo>
                <a:lnTo>
                  <a:pt x="11307378" y="5746008"/>
                </a:lnTo>
                <a:lnTo>
                  <a:pt x="1" y="5743137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451416" y="668338"/>
            <a:ext cx="7533524" cy="2766528"/>
          </a:xfrm>
        </p:spPr>
        <p:txBody>
          <a:bodyPr anchor="b">
            <a:normAutofit/>
          </a:bodyPr>
          <a:lstStyle>
            <a:lvl1pPr algn="r">
              <a:defRPr sz="7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420000">
            <a:off x="554462" y="3446830"/>
            <a:ext cx="7512060" cy="550333"/>
          </a:xfrm>
        </p:spPr>
        <p:txBody>
          <a:bodyPr anchor="t">
            <a:noAutofit/>
          </a:bodyPr>
          <a:lstStyle>
            <a:lvl1pPr marL="0" indent="0" algn="r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21420000">
            <a:off x="3669071" y="4714242"/>
            <a:ext cx="4607740" cy="942356"/>
          </a:xfrm>
        </p:spPr>
        <p:txBody>
          <a:bodyPr/>
          <a:lstStyle>
            <a:lvl1pPr algn="ctr">
              <a:defRPr sz="4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11/16/15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21420000">
            <a:off x="9144" y="4956048"/>
            <a:ext cx="2990088" cy="914400"/>
          </a:xfrm>
          <a:noFill/>
        </p:spPr>
        <p:txBody>
          <a:bodyPr wrap="square" rtlCol="0">
            <a:spAutoFit/>
          </a:bodyPr>
          <a:lstStyle>
            <a:lvl1pPr>
              <a:defRPr lang="en-US" sz="4200" dirty="0"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21420000">
            <a:off x="7401518" y="3819948"/>
            <a:ext cx="680390" cy="49847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86CB4B4D-7CA3-9044-876B-883B54F8677D}" type="slidenum">
              <a:rPr lang="uk-UA" smtClean="0"/>
              <a:t>‹#›</a:t>
            </a:fld>
            <a:endParaRPr lang="uk-UA"/>
          </a:p>
        </p:txBody>
      </p:sp>
      <p:sp>
        <p:nvSpPr>
          <p:cNvPr id="33" name="5-Point Star 32"/>
          <p:cNvSpPr/>
          <p:nvPr/>
        </p:nvSpPr>
        <p:spPr>
          <a:xfrm rot="21420000">
            <a:off x="3121951" y="5057183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accent1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6482662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标题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4106333"/>
            <a:ext cx="7796031" cy="58884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4351" y="685800"/>
            <a:ext cx="7794385" cy="319490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4335" y="4702923"/>
            <a:ext cx="7796046" cy="682472"/>
          </a:xfrm>
        </p:spPr>
        <p:txBody>
          <a:bodyPr anchor="t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11/16/15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6994600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题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1" y="685801"/>
            <a:ext cx="7797677" cy="3194903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4335" y="4106333"/>
            <a:ext cx="7796047" cy="127360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11/16/15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8671077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标题的引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99" y="685800"/>
            <a:ext cx="7143765" cy="2916704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162698" y="3610032"/>
            <a:ext cx="6500967" cy="377768"/>
          </a:xfrm>
        </p:spPr>
        <p:txBody>
          <a:bodyPr anchor="t">
            <a:normAutofit/>
          </a:bodyPr>
          <a:lstStyle>
            <a:lvl1pPr marL="0" indent="0" algn="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4351" y="4106334"/>
            <a:ext cx="7797662" cy="126825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11/16/15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‹#›</a:t>
            </a:fld>
            <a:endParaRPr lang="uk-UA"/>
          </a:p>
        </p:txBody>
      </p:sp>
      <p:sp>
        <p:nvSpPr>
          <p:cNvPr id="10" name="TextBox 9"/>
          <p:cNvSpPr txBox="1"/>
          <p:nvPr/>
        </p:nvSpPr>
        <p:spPr>
          <a:xfrm>
            <a:off x="404280" y="887850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897147" y="2906482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048117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1" y="1723855"/>
            <a:ext cx="7796030" cy="2511835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4351" y="4247468"/>
            <a:ext cx="7796030" cy="114064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11/16/15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2371235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三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514351" y="685801"/>
            <a:ext cx="7796030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514352" y="2063395"/>
            <a:ext cx="248259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514352" y="2639658"/>
            <a:ext cx="2482596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175967" y="2063395"/>
            <a:ext cx="248259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175966" y="2639658"/>
            <a:ext cx="2482596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827785" y="2063395"/>
            <a:ext cx="248259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827785" y="2639658"/>
            <a:ext cx="2482596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11/16/15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7304186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三栏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514351" y="685801"/>
            <a:ext cx="7797662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518880" y="3813025"/>
            <a:ext cx="248259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514335" y="2063396"/>
            <a:ext cx="2482596" cy="1536725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518880" y="4389288"/>
            <a:ext cx="2482596" cy="98529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178058" y="3813025"/>
            <a:ext cx="248259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176999" y="2063396"/>
            <a:ext cx="2482596" cy="1535237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176998" y="4389286"/>
            <a:ext cx="2483655" cy="9853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826708" y="3813025"/>
            <a:ext cx="248259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826614" y="2063394"/>
            <a:ext cx="2482596" cy="1537196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826614" y="4389284"/>
            <a:ext cx="2482596" cy="98530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11/16/15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61000909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514351" y="2063396"/>
            <a:ext cx="7796030" cy="3311190"/>
          </a:xfrm>
        </p:spPr>
        <p:txBody>
          <a:bodyPr vert="eaVert" anchor="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11/16/15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85636382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11896" y="685801"/>
            <a:ext cx="1698485" cy="468878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514351" y="685801"/>
            <a:ext cx="5928323" cy="4688785"/>
          </a:xfrm>
        </p:spPr>
        <p:txBody>
          <a:bodyPr vert="eaVert" anchor="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11/16/15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78768912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Title Slide-animated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>
            <a:spLocks noGrp="1"/>
          </p:cNvSpPr>
          <p:nvPr>
            <p:ph type="sldNum" sz="quarter" idx="2"/>
          </p:nvPr>
        </p:nvSpPr>
        <p:spPr>
          <a:xfrm>
            <a:off x="8720830" y="6599835"/>
            <a:ext cx="179581" cy="155830"/>
          </a:xfrm>
          <a:prstGeom prst="rect">
            <a:avLst/>
          </a:prstGeom>
        </p:spPr>
        <p:txBody>
          <a:bodyPr lIns="41060" tIns="41060" rIns="41060" bIns="41060" anchor="b"/>
          <a:lstStyle>
            <a:lvl1pPr defTabSz="814387">
              <a:defRPr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98" name="Shape 198"/>
          <p:cNvSpPr>
            <a:spLocks noGrp="1"/>
          </p:cNvSpPr>
          <p:nvPr>
            <p:ph type="title"/>
          </p:nvPr>
        </p:nvSpPr>
        <p:spPr>
          <a:xfrm>
            <a:off x="221393" y="1236688"/>
            <a:ext cx="8112126" cy="2918780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90000"/>
              </a:lnSpc>
              <a:defRPr sz="5400" spc="-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标题文本</a:t>
            </a:r>
          </a:p>
        </p:txBody>
      </p:sp>
      <p:sp>
        <p:nvSpPr>
          <p:cNvPr id="199" name="Shape 199"/>
          <p:cNvSpPr>
            <a:spLocks noGrp="1"/>
          </p:cNvSpPr>
          <p:nvPr>
            <p:ph type="body" sz="quarter" idx="1"/>
          </p:nvPr>
        </p:nvSpPr>
        <p:spPr>
          <a:xfrm>
            <a:off x="236383" y="4464067"/>
            <a:ext cx="8112126" cy="384176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indent="45720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indent="91440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indent="137160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indent="182880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00" name="Shape 200"/>
          <p:cNvSpPr>
            <a:spLocks noGrp="1"/>
          </p:cNvSpPr>
          <p:nvPr>
            <p:ph type="body" sz="quarter" idx="13"/>
          </p:nvPr>
        </p:nvSpPr>
        <p:spPr>
          <a:xfrm>
            <a:off x="236382" y="4768851"/>
            <a:ext cx="8097840" cy="384176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201" name="Shape 201"/>
          <p:cNvSpPr>
            <a:spLocks noGrp="1"/>
          </p:cNvSpPr>
          <p:nvPr>
            <p:ph type="body" sz="quarter" idx="14"/>
          </p:nvPr>
        </p:nvSpPr>
        <p:spPr>
          <a:xfrm>
            <a:off x="236538" y="5232770"/>
            <a:ext cx="8112126" cy="384176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6621269"/>
      </p:ext>
    </p:extLst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Storytel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Shape 435"/>
          <p:cNvSpPr>
            <a:spLocks noGrp="1"/>
          </p:cNvSpPr>
          <p:nvPr>
            <p:ph type="sldNum" sz="quarter" idx="2"/>
          </p:nvPr>
        </p:nvSpPr>
        <p:spPr>
          <a:xfrm>
            <a:off x="8720830" y="6599835"/>
            <a:ext cx="179581" cy="155830"/>
          </a:xfrm>
          <a:prstGeom prst="rect">
            <a:avLst/>
          </a:prstGeom>
        </p:spPr>
        <p:txBody>
          <a:bodyPr lIns="41060" tIns="41060" rIns="41060" bIns="41060" anchor="b"/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437" name="Shape 437"/>
          <p:cNvSpPr>
            <a:spLocks noGrp="1"/>
          </p:cNvSpPr>
          <p:nvPr>
            <p:ph type="title"/>
          </p:nvPr>
        </p:nvSpPr>
        <p:spPr>
          <a:xfrm>
            <a:off x="229701" y="1918741"/>
            <a:ext cx="4117447" cy="3020518"/>
          </a:xfrm>
          <a:prstGeom prst="rect">
            <a:avLst/>
          </a:prstGeom>
        </p:spPr>
        <p:txBody>
          <a:bodyPr/>
          <a:lstStyle>
            <a:lvl1pPr algn="l">
              <a:lnSpc>
                <a:spcPct val="80000"/>
              </a:lnSpc>
              <a:defRPr sz="5400">
                <a:solidFill>
                  <a:srgbClr val="298E85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标题文本</a:t>
            </a:r>
          </a:p>
        </p:txBody>
      </p:sp>
      <p:sp>
        <p:nvSpPr>
          <p:cNvPr id="438" name="Shape 438"/>
          <p:cNvSpPr>
            <a:spLocks noGrp="1"/>
          </p:cNvSpPr>
          <p:nvPr>
            <p:ph type="body" sz="half" idx="1"/>
          </p:nvPr>
        </p:nvSpPr>
        <p:spPr>
          <a:xfrm>
            <a:off x="4922518" y="310895"/>
            <a:ext cx="3895345" cy="6208778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indent="40640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indent="569912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indent="688975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indent="801687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</p:spTree>
    <p:extLst>
      <p:ext uri="{BB962C8B-B14F-4D97-AF65-F5344CB8AC3E}">
        <p14:creationId xmlns:p14="http://schemas.microsoft.com/office/powerpoint/2010/main" val="584522071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514351" y="2063396"/>
            <a:ext cx="7796030" cy="3311189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11/16/15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88980431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>
            <a:spLocks noGrp="1"/>
          </p:cNvSpPr>
          <p:nvPr>
            <p:ph type="title"/>
          </p:nvPr>
        </p:nvSpPr>
        <p:spPr>
          <a:xfrm>
            <a:off x="221393" y="1967967"/>
            <a:ext cx="8112126" cy="2407043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85000"/>
              </a:lnSpc>
              <a:defRPr sz="5400" spc="-150">
                <a:solidFill>
                  <a:srgbClr val="2BBC9B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标题文本</a:t>
            </a:r>
          </a:p>
        </p:txBody>
      </p:sp>
      <p:sp>
        <p:nvSpPr>
          <p:cNvPr id="281" name="Shape 281"/>
          <p:cNvSpPr>
            <a:spLocks noGrp="1"/>
          </p:cNvSpPr>
          <p:nvPr>
            <p:ph type="sldNum" sz="quarter" idx="2"/>
          </p:nvPr>
        </p:nvSpPr>
        <p:spPr>
          <a:xfrm>
            <a:off x="8720830" y="6599835"/>
            <a:ext cx="179581" cy="155830"/>
          </a:xfrm>
          <a:prstGeom prst="rect">
            <a:avLst/>
          </a:prstGeom>
        </p:spPr>
        <p:txBody>
          <a:bodyPr lIns="41060" tIns="41060" rIns="41060" bIns="41060" anchor="b"/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87726651"/>
      </p:ext>
    </p:extLst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losing Slide-green 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3" name="Shape 1933"/>
          <p:cNvSpPr>
            <a:spLocks noGrp="1"/>
          </p:cNvSpPr>
          <p:nvPr>
            <p:ph type="sldNum" sz="quarter" idx="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6533149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1" y="685801"/>
            <a:ext cx="7796030" cy="319348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4351" y="3742267"/>
            <a:ext cx="7796030" cy="163961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11/16/15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709179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514351" y="685800"/>
            <a:ext cx="7797662" cy="115814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514350" y="2063396"/>
            <a:ext cx="3816536" cy="3311189"/>
          </a:xfrm>
        </p:spPr>
        <p:txBody>
          <a:bodyPr anchor="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4495478" y="2063396"/>
            <a:ext cx="3814904" cy="3311189"/>
          </a:xfrm>
        </p:spPr>
        <p:txBody>
          <a:bodyPr anchor="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11/16/15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843708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514351" y="685800"/>
            <a:ext cx="7796030" cy="115814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9569" y="2063396"/>
            <a:ext cx="3591317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514352" y="2861733"/>
            <a:ext cx="3816534" cy="2512852"/>
          </a:xfrm>
        </p:spPr>
        <p:txBody>
          <a:bodyPr anchor="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15340" y="2063396"/>
            <a:ext cx="3596671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4495477" y="2861733"/>
            <a:ext cx="3816535" cy="2512852"/>
          </a:xfrm>
        </p:spPr>
        <p:txBody>
          <a:bodyPr anchor="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11/16/15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7726342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11/16/15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9514268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11/16/15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81327457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0232" y="685800"/>
            <a:ext cx="3095145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3784600" y="685801"/>
            <a:ext cx="4525781" cy="468878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20232" y="2709053"/>
            <a:ext cx="3095146" cy="266553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11/16/15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39054343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1" y="685800"/>
            <a:ext cx="4408172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47740" y="1"/>
            <a:ext cx="3162641" cy="507153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4351" y="2709053"/>
            <a:ext cx="4408171" cy="2362481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11/16/15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162208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theme" Target="../theme/theme1.xml"/><Relationship Id="rId23" Type="http://schemas.openxmlformats.org/officeDocument/2006/relationships/image" Target="../media/image3.jp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Brickwork-SD-R1acrop.jpg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-19048" y="1"/>
            <a:ext cx="9004013" cy="6644081"/>
            <a:chOff x="-25397" y="0"/>
            <a:chExt cx="12005350" cy="6644081"/>
          </a:xfrm>
        </p:grpSpPr>
        <p:sp useBgFill="1">
          <p:nvSpPr>
            <p:cNvPr id="11" name="Rectangle 10"/>
            <p:cNvSpPr/>
            <p:nvPr/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14351" y="685801"/>
            <a:ext cx="779766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4351" y="2063396"/>
            <a:ext cx="7797662" cy="3311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73562" y="5757334"/>
            <a:ext cx="2838450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800" cap="all" baseline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11/16/15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4351" y="5757334"/>
            <a:ext cx="4124789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800" cap="all" baseline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715341" y="5757334"/>
            <a:ext cx="680390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800" cap="all" baseline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fld id="{86CB4B4D-7CA3-9044-876B-883B54F8677D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6105065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96" r:id="rId1"/>
    <p:sldLayoutId id="2147484197" r:id="rId2"/>
    <p:sldLayoutId id="2147484198" r:id="rId3"/>
    <p:sldLayoutId id="2147484199" r:id="rId4"/>
    <p:sldLayoutId id="2147484200" r:id="rId5"/>
    <p:sldLayoutId id="2147484201" r:id="rId6"/>
    <p:sldLayoutId id="2147484202" r:id="rId7"/>
    <p:sldLayoutId id="2147484203" r:id="rId8"/>
    <p:sldLayoutId id="2147484204" r:id="rId9"/>
    <p:sldLayoutId id="2147484205" r:id="rId10"/>
    <p:sldLayoutId id="2147484206" r:id="rId11"/>
    <p:sldLayoutId id="2147484207" r:id="rId12"/>
    <p:sldLayoutId id="2147484208" r:id="rId13"/>
    <p:sldLayoutId id="2147484209" r:id="rId14"/>
    <p:sldLayoutId id="2147484210" r:id="rId15"/>
    <p:sldLayoutId id="2147484211" r:id="rId16"/>
    <p:sldLayoutId id="2147484212" r:id="rId17"/>
    <p:sldLayoutId id="2147484213" r:id="rId18"/>
    <p:sldLayoutId id="2147484214" r:id="rId19"/>
    <p:sldLayoutId id="2147484215" r:id="rId20"/>
    <p:sldLayoutId id="2147484216" r:id="rId2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accent1">
              <a:lumMod val="60000"/>
              <a:lumOff val="40000"/>
            </a:schemeClr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>
            <a:lumMod val="60000"/>
            <a:lumOff val="40000"/>
          </a:schemeClr>
        </a:buClr>
        <a:buSzPct val="160000"/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SzPct val="160000"/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SzPct val="160000"/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t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14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7" Type="http://schemas.openxmlformats.org/officeDocument/2006/relationships/image" Target="../media/image23.png"/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25.ti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27.ti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ifttt.com" TargetMode="External"/><Relationship Id="rId4" Type="http://schemas.openxmlformats.org/officeDocument/2006/relationships/image" Target="../media/image28.png"/><Relationship Id="rId1" Type="http://schemas.openxmlformats.org/officeDocument/2006/relationships/slideLayout" Target="../slideLayouts/slideLayout19.xml"/><Relationship Id="rId2" Type="http://schemas.openxmlformats.org/officeDocument/2006/relationships/hyperlink" Target="http://www.openhab.org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8" name="Shape 4378"/>
          <p:cNvSpPr>
            <a:spLocks noGrp="1"/>
          </p:cNvSpPr>
          <p:nvPr>
            <p:ph type="sldNum" sz="quarter" idx="2"/>
          </p:nvPr>
        </p:nvSpPr>
        <p:spPr>
          <a:xfrm>
            <a:off x="8763209" y="6599835"/>
            <a:ext cx="137202" cy="15583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</a:t>
            </a:fld>
            <a:endParaRPr/>
          </a:p>
        </p:txBody>
      </p:sp>
      <p:sp>
        <p:nvSpPr>
          <p:cNvPr id="4379" name="Shape 437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3600" spc="-133"/>
            </a:pPr>
            <a:r>
              <a:rPr b="1" dirty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  <a:sym typeface="Helvetica"/>
              </a:rPr>
              <a:t>安博会</a:t>
            </a:r>
            <a:r>
              <a:rPr b="1" dirty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调研报告</a:t>
            </a:r>
          </a:p>
        </p:txBody>
      </p:sp>
      <p:sp>
        <p:nvSpPr>
          <p:cNvPr id="4380" name="Shape 438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749808">
              <a:spcBef>
                <a:spcPts val="1100"/>
              </a:spcBef>
              <a:defRPr sz="164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 dirty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  <a:sym typeface="Helvetica"/>
              </a:rPr>
              <a:t>郭首宇</a:t>
            </a:r>
          </a:p>
        </p:txBody>
      </p:sp>
      <p:sp>
        <p:nvSpPr>
          <p:cNvPr id="4381" name="Shape 4381"/>
          <p:cNvSpPr>
            <a:spLocks noGrp="1"/>
          </p:cNvSpPr>
          <p:nvPr>
            <p:ph type="body" sz="quarter" idx="13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marL="0" indent="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dirty="0">
                <a:solidFill>
                  <a:schemeClr val="tx1"/>
                </a:solidFill>
              </a:rPr>
              <a:t>2015.11.6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6" name="Shape 445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10</a:t>
            </a:fld>
            <a:endParaRPr/>
          </a:p>
        </p:txBody>
      </p:sp>
      <p:sp>
        <p:nvSpPr>
          <p:cNvPr id="4458" name="Shape 4458"/>
          <p:cNvSpPr>
            <a:spLocks noGrp="1"/>
          </p:cNvSpPr>
          <p:nvPr>
            <p:ph type="body" sz="half" idx="1"/>
          </p:nvPr>
        </p:nvSpPr>
        <p:spPr>
          <a:xfrm>
            <a:off x="3810171" y="1401234"/>
            <a:ext cx="4485150" cy="422030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160019" indent="-160019" defTabSz="640079">
              <a:spcBef>
                <a:spcPts val="900"/>
              </a:spcBef>
              <a:defRPr sz="1540"/>
            </a:pPr>
            <a:r>
              <a:rPr sz="1400" dirty="0">
                <a:latin typeface="STSong" charset="-122"/>
                <a:ea typeface="STSong" charset="-122"/>
                <a:cs typeface="STSong" charset="-122"/>
              </a:rPr>
              <a:t>智慧城市架构</a:t>
            </a:r>
          </a:p>
          <a:p>
            <a:pPr marL="444500" lvl="1" indent="-160019" defTabSz="640079">
              <a:spcBef>
                <a:spcPts val="900"/>
              </a:spcBef>
              <a:buSzPct val="90000"/>
              <a:buChar char="•"/>
              <a:defRPr sz="1540"/>
            </a:pPr>
            <a:r>
              <a:rPr sz="1400" dirty="0">
                <a:latin typeface="STSong" charset="-122"/>
                <a:ea typeface="STSong" charset="-122"/>
                <a:cs typeface="STSong" charset="-122"/>
              </a:rPr>
              <a:t>佳都科技提出的架构</a:t>
            </a:r>
          </a:p>
          <a:p>
            <a:pPr marL="558958" lvl="2" indent="-160019" defTabSz="640079">
              <a:spcBef>
                <a:spcPts val="900"/>
              </a:spcBef>
              <a:buSzPct val="90000"/>
              <a:buChar char="•"/>
              <a:defRPr sz="1540"/>
            </a:pPr>
            <a:r>
              <a:rPr sz="1400" dirty="0">
                <a:latin typeface="STSong" charset="-122"/>
                <a:ea typeface="STSong" charset="-122"/>
                <a:cs typeface="STSong" charset="-122"/>
              </a:rPr>
              <a:t>完整方案，覆盖云、管、端</a:t>
            </a:r>
          </a:p>
          <a:p>
            <a:pPr marL="558958" lvl="2" indent="-160019" defTabSz="640079">
              <a:spcBef>
                <a:spcPts val="900"/>
              </a:spcBef>
              <a:buSzPct val="90000"/>
              <a:buChar char="•"/>
              <a:defRPr sz="1540"/>
            </a:pPr>
            <a:r>
              <a:rPr sz="1400" dirty="0" smtClean="0">
                <a:latin typeface="STSong" charset="-122"/>
                <a:ea typeface="STSong" charset="-122"/>
                <a:cs typeface="STSong" charset="-122"/>
              </a:rPr>
              <a:t>可以作为参考</a:t>
            </a:r>
            <a:endParaRPr sz="1400" dirty="0">
              <a:latin typeface="STSong" charset="-122"/>
              <a:ea typeface="STSong" charset="-122"/>
              <a:cs typeface="STSong" charset="-122"/>
              <a:sym typeface="Helvetica"/>
            </a:endParaRPr>
          </a:p>
          <a:p>
            <a:pPr marL="642302" lvl="3" indent="-160019" defTabSz="640079">
              <a:spcBef>
                <a:spcPts val="900"/>
              </a:spcBef>
              <a:buSzPct val="90000"/>
              <a:buChar char="•"/>
              <a:defRPr sz="1540"/>
            </a:pPr>
            <a:r>
              <a:rPr lang="en-US" sz="1400" dirty="0" err="1" smtClean="0">
                <a:latin typeface="STSong" charset="-122"/>
                <a:ea typeface="STSong" charset="-122"/>
                <a:cs typeface="STSong" charset="-122"/>
              </a:rPr>
              <a:t>iaas</a:t>
            </a:r>
            <a:r>
              <a:rPr sz="1400" dirty="0" err="1" smtClean="0">
                <a:latin typeface="STSong" charset="-122"/>
                <a:ea typeface="STSong" charset="-122"/>
                <a:cs typeface="STSong" charset="-122"/>
              </a:rPr>
              <a:t>－向下连接感知层终端设备，计算、存储、网络资源基础设施</a:t>
            </a:r>
            <a:endParaRPr lang="en-US" sz="1400" dirty="0">
              <a:latin typeface="STSong" charset="-122"/>
              <a:ea typeface="STSong" charset="-122"/>
              <a:cs typeface="STSong" charset="-122"/>
            </a:endParaRPr>
          </a:p>
          <a:p>
            <a:pPr marL="642302" lvl="3" indent="-160019" defTabSz="640079">
              <a:spcBef>
                <a:spcPts val="900"/>
              </a:spcBef>
              <a:buSzPct val="90000"/>
              <a:buChar char="•"/>
              <a:defRPr sz="1540"/>
            </a:pPr>
            <a:r>
              <a:rPr sz="1400" dirty="0" smtClean="0">
                <a:latin typeface="STSong" charset="-122"/>
                <a:ea typeface="STSong" charset="-122"/>
                <a:cs typeface="STSong" charset="-122"/>
              </a:rPr>
              <a:t>PaaS</a:t>
            </a:r>
            <a:r>
              <a:rPr sz="1400" dirty="0">
                <a:latin typeface="STSong" charset="-122"/>
                <a:ea typeface="STSong" charset="-122"/>
                <a:cs typeface="STSong" charset="-122"/>
              </a:rPr>
              <a:t>－物联数据整合、分析，以服务形式提供API接口</a:t>
            </a:r>
          </a:p>
          <a:p>
            <a:pPr marL="642302" lvl="3" indent="-160019" defTabSz="640079">
              <a:spcBef>
                <a:spcPts val="900"/>
              </a:spcBef>
              <a:buSzPct val="90000"/>
              <a:buChar char="•"/>
              <a:defRPr sz="1540"/>
            </a:pPr>
            <a:r>
              <a:rPr sz="1400" dirty="0">
                <a:latin typeface="STSong" charset="-122"/>
                <a:ea typeface="STSong" charset="-122"/>
                <a:cs typeface="STSong" charset="-122"/>
              </a:rPr>
              <a:t>SaaS－行业应用软件，向上连接城市服务部门</a:t>
            </a:r>
            <a:endParaRPr sz="1400" dirty="0">
              <a:latin typeface="STSong" charset="-122"/>
              <a:ea typeface="STSong" charset="-122"/>
              <a:cs typeface="STSong" charset="-122"/>
              <a:sym typeface="Helvetica"/>
            </a:endParaRPr>
          </a:p>
          <a:p>
            <a:pPr marL="160019" indent="-160019" defTabSz="640079">
              <a:spcBef>
                <a:spcPts val="900"/>
              </a:spcBef>
              <a:defRPr sz="1540"/>
            </a:pPr>
            <a:r>
              <a:rPr sz="1400" dirty="0">
                <a:latin typeface="STSong" charset="-122"/>
                <a:ea typeface="STSong" charset="-122"/>
                <a:cs typeface="STSong" charset="-122"/>
              </a:rPr>
              <a:t>个人理解：</a:t>
            </a:r>
          </a:p>
          <a:p>
            <a:pPr marL="444500" lvl="1" indent="-160019" defTabSz="640079">
              <a:spcBef>
                <a:spcPts val="900"/>
              </a:spcBef>
              <a:buSzPct val="90000"/>
              <a:buChar char="•"/>
              <a:defRPr sz="1540"/>
            </a:pPr>
            <a:r>
              <a:rPr sz="1400" dirty="0">
                <a:latin typeface="STSong" charset="-122"/>
                <a:ea typeface="STSong" charset="-122"/>
                <a:cs typeface="STSong" charset="-122"/>
              </a:rPr>
              <a:t>佳都的方案更多着重在PaaS层</a:t>
            </a:r>
          </a:p>
          <a:p>
            <a:pPr marL="444500" lvl="1" indent="-160019" defTabSz="640079">
              <a:spcBef>
                <a:spcPts val="900"/>
              </a:spcBef>
              <a:buSzPct val="90000"/>
              <a:buChar char="•"/>
              <a:defRPr sz="1540"/>
            </a:pPr>
            <a:r>
              <a:rPr sz="1400" dirty="0">
                <a:latin typeface="STSong" charset="-122"/>
                <a:ea typeface="STSong" charset="-122"/>
                <a:cs typeface="STSong" charset="-122"/>
              </a:rPr>
              <a:t>没有哪个公司能够一口吃下整个蛋糕</a:t>
            </a:r>
          </a:p>
          <a:p>
            <a:pPr marL="444500" lvl="1" indent="-160019" defTabSz="640079">
              <a:spcBef>
                <a:spcPts val="900"/>
              </a:spcBef>
              <a:buSzPct val="90000"/>
              <a:buChar char="•"/>
              <a:defRPr sz="1540"/>
            </a:pPr>
            <a:r>
              <a:rPr sz="1400" dirty="0">
                <a:latin typeface="STSong" charset="-122"/>
                <a:ea typeface="STSong" charset="-122"/>
                <a:cs typeface="STSong" charset="-122"/>
              </a:rPr>
              <a:t>小公司的机会在上层，大公司的选择更多在底层</a:t>
            </a:r>
          </a:p>
        </p:txBody>
      </p:sp>
      <p:pic>
        <p:nvPicPr>
          <p:cNvPr id="4459" name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82321" y="1430551"/>
            <a:ext cx="3358618" cy="4478156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Shape 4407"/>
          <p:cNvSpPr txBox="1">
            <a:spLocks/>
          </p:cNvSpPr>
          <p:nvPr/>
        </p:nvSpPr>
        <p:spPr>
          <a:xfrm>
            <a:off x="0" y="0"/>
            <a:ext cx="8407862" cy="14012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400" kern="1200" cap="all" baseline="0">
                <a:solidFill>
                  <a:srgbClr val="298E85"/>
                </a:solidFill>
                <a:effectLst/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 b="1"/>
            </a:pPr>
            <a:r>
              <a:rPr lang="en-US" altLang="zh-CN" sz="3200" b="1" dirty="0" smtClean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2.2</a:t>
            </a:r>
            <a:r>
              <a:rPr lang="zh-CN" altLang="en-US" sz="3200" b="1" dirty="0" smtClean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 安防</a:t>
            </a:r>
            <a:r>
              <a:rPr lang="zh-CN" altLang="en-US" sz="3200" b="1" dirty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展亮点分析－智慧城市</a:t>
            </a:r>
            <a:r>
              <a:rPr lang="en-US" altLang="zh-CN" sz="3200" b="1" dirty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/</a:t>
            </a:r>
            <a:r>
              <a:rPr lang="zh-CN" altLang="en-US" sz="3200" b="1" dirty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社区</a:t>
            </a:r>
            <a:endParaRPr lang="zh-CN" altLang="en-US" sz="3200" b="1" dirty="0">
              <a:solidFill>
                <a:schemeClr val="tx1"/>
              </a:solidFill>
              <a:latin typeface="STSong" charset="-122"/>
              <a:ea typeface="STSong" charset="-122"/>
              <a:cs typeface="STSong" charset="-122"/>
              <a:sym typeface="Helvetic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 dir="r"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1" name="Shape 4461"/>
          <p:cNvSpPr>
            <a:spLocks noGrp="1"/>
          </p:cNvSpPr>
          <p:nvPr>
            <p:ph type="sldNum" sz="quarter" idx="2"/>
          </p:nvPr>
        </p:nvSpPr>
        <p:spPr>
          <a:xfrm>
            <a:off x="8726486" y="6599835"/>
            <a:ext cx="173925" cy="15583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11</a:t>
            </a:fld>
            <a:endParaRPr/>
          </a:p>
        </p:txBody>
      </p:sp>
      <p:sp>
        <p:nvSpPr>
          <p:cNvPr id="4463" name="Shape 4463"/>
          <p:cNvSpPr>
            <a:spLocks noGrp="1"/>
          </p:cNvSpPr>
          <p:nvPr>
            <p:ph type="body" sz="half" idx="1"/>
          </p:nvPr>
        </p:nvSpPr>
        <p:spPr>
          <a:xfrm>
            <a:off x="4331459" y="1560890"/>
            <a:ext cx="4568952" cy="3172265"/>
          </a:xfrm>
          <a:prstGeom prst="rect">
            <a:avLst/>
          </a:prstGeom>
        </p:spPr>
        <p:txBody>
          <a:bodyPr/>
          <a:lstStyle/>
          <a:p>
            <a:pPr>
              <a:defRPr sz="1700"/>
            </a:pPr>
            <a:r>
              <a:rPr dirty="0">
                <a:latin typeface="STSong" charset="-122"/>
                <a:ea typeface="STSong" charset="-122"/>
                <a:cs typeface="STSong" charset="-122"/>
              </a:rPr>
              <a:t>智慧</a:t>
            </a:r>
            <a:r>
              <a:rPr dirty="0">
                <a:latin typeface="STSong" charset="-122"/>
                <a:ea typeface="STSong" charset="-122"/>
                <a:cs typeface="STSong" charset="-122"/>
                <a:sym typeface="Helvetica"/>
              </a:rPr>
              <a:t>社区－</a:t>
            </a:r>
            <a:r>
              <a:rPr dirty="0">
                <a:latin typeface="STSong" charset="-122"/>
                <a:ea typeface="STSong" charset="-122"/>
                <a:cs typeface="STSong" charset="-122"/>
              </a:rPr>
              <a:t>可视对讲</a:t>
            </a:r>
            <a:r>
              <a:rPr dirty="0">
                <a:latin typeface="STSong" charset="-122"/>
                <a:ea typeface="STSong" charset="-122"/>
                <a:cs typeface="STSong" charset="-122"/>
                <a:sym typeface="Helvetica"/>
              </a:rPr>
              <a:t>（</a:t>
            </a:r>
            <a:r>
              <a:rPr dirty="0">
                <a:latin typeface="STSong" charset="-122"/>
                <a:ea typeface="STSong" charset="-122"/>
                <a:cs typeface="STSong" charset="-122"/>
              </a:rPr>
              <a:t>星网锐捷、大华等）</a:t>
            </a:r>
          </a:p>
          <a:p>
            <a:pPr marL="635000" lvl="1" indent="-228600">
              <a:buSzPct val="90000"/>
              <a:buChar char="•"/>
              <a:defRPr sz="1700"/>
            </a:pPr>
            <a:r>
              <a:rPr dirty="0">
                <a:latin typeface="STSong" charset="-122"/>
                <a:ea typeface="STSong" charset="-122"/>
                <a:cs typeface="STSong" charset="-122"/>
              </a:rPr>
              <a:t>室内机＋门口机</a:t>
            </a:r>
          </a:p>
          <a:p>
            <a:pPr marL="798512" lvl="2" indent="-228600">
              <a:buSzPct val="90000"/>
              <a:buChar char="•"/>
              <a:defRPr sz="1700"/>
            </a:pPr>
            <a:r>
              <a:rPr dirty="0">
                <a:latin typeface="STSong" charset="-122"/>
                <a:ea typeface="STSong" charset="-122"/>
                <a:cs typeface="STSong" charset="-122"/>
              </a:rPr>
              <a:t>可视对讲连接家与社区</a:t>
            </a:r>
          </a:p>
          <a:p>
            <a:pPr marL="917575" lvl="3" indent="-228600">
              <a:buSzPct val="90000"/>
              <a:buChar char="•"/>
              <a:defRPr sz="1700"/>
            </a:pPr>
            <a:r>
              <a:rPr dirty="0">
                <a:latin typeface="STSong" charset="-122"/>
                <a:ea typeface="STSong" charset="-122"/>
                <a:cs typeface="STSong" charset="-122"/>
              </a:rPr>
              <a:t>呼梯</a:t>
            </a:r>
          </a:p>
          <a:p>
            <a:pPr marL="798512" lvl="2" indent="-228600">
              <a:buSzPct val="90000"/>
              <a:buChar char="•"/>
              <a:defRPr sz="1700"/>
            </a:pPr>
            <a:r>
              <a:rPr dirty="0">
                <a:latin typeface="STSong" charset="-122"/>
                <a:ea typeface="STSong" charset="-122"/>
                <a:cs typeface="STSong" charset="-122"/>
              </a:rPr>
              <a:t>电视、PC、手机平板以外的第四屏</a:t>
            </a:r>
          </a:p>
          <a:p>
            <a:pPr marL="917575" lvl="3" indent="-228600">
              <a:buSzPct val="90000"/>
              <a:buChar char="•"/>
              <a:defRPr sz="1700"/>
            </a:pPr>
            <a:r>
              <a:rPr dirty="0">
                <a:latin typeface="STSong" charset="-122"/>
                <a:ea typeface="STSong" charset="-122"/>
                <a:cs typeface="STSong" charset="-122"/>
              </a:rPr>
              <a:t>日历、电子相册</a:t>
            </a:r>
          </a:p>
          <a:p>
            <a:pPr marL="635000" lvl="1" indent="-228600">
              <a:buSzPct val="90000"/>
              <a:buChar char="•"/>
              <a:defRPr sz="1700"/>
            </a:pPr>
            <a:r>
              <a:rPr dirty="0">
                <a:latin typeface="STSong" charset="-122"/>
                <a:ea typeface="STSong" charset="-122"/>
                <a:cs typeface="STSong" charset="-122"/>
              </a:rPr>
              <a:t>手机APP连接用户，做平台</a:t>
            </a:r>
          </a:p>
        </p:txBody>
      </p:sp>
      <p:pic>
        <p:nvPicPr>
          <p:cNvPr id="4464" name="thumb_IMG_0020_1024.jpg"/>
          <p:cNvPicPr>
            <a:picLocks noChangeAspect="1"/>
          </p:cNvPicPr>
          <p:nvPr/>
        </p:nvPicPr>
        <p:blipFill>
          <a:blip r:embed="rId2">
            <a:extLst/>
          </a:blip>
          <a:srcRect l="1109" t="4418" r="1109" b="8312"/>
          <a:stretch>
            <a:fillRect/>
          </a:stretch>
        </p:blipFill>
        <p:spPr>
          <a:xfrm>
            <a:off x="350782" y="1560890"/>
            <a:ext cx="3804294" cy="4527083"/>
          </a:xfrm>
          <a:prstGeom prst="rect">
            <a:avLst/>
          </a:prstGeom>
          <a:ln w="12700">
            <a:miter lim="400000"/>
          </a:ln>
        </p:spPr>
      </p:pic>
      <p:pic>
        <p:nvPicPr>
          <p:cNvPr id="4465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423255" y="4865934"/>
            <a:ext cx="763349" cy="1222110"/>
          </a:xfrm>
          <a:prstGeom prst="rect">
            <a:avLst/>
          </a:prstGeom>
          <a:ln w="12700">
            <a:miter lim="400000"/>
          </a:ln>
        </p:spPr>
      </p:pic>
      <p:pic>
        <p:nvPicPr>
          <p:cNvPr id="4466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417921" y="4865934"/>
            <a:ext cx="828952" cy="1222110"/>
          </a:xfrm>
          <a:prstGeom prst="rect">
            <a:avLst/>
          </a:prstGeom>
          <a:ln w="12700">
            <a:miter lim="400000"/>
          </a:ln>
        </p:spPr>
      </p:pic>
      <p:pic>
        <p:nvPicPr>
          <p:cNvPr id="4467" name="pasted-im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362987" y="4859795"/>
            <a:ext cx="653715" cy="1234388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Shape 4407"/>
          <p:cNvSpPr txBox="1">
            <a:spLocks/>
          </p:cNvSpPr>
          <p:nvPr/>
        </p:nvSpPr>
        <p:spPr>
          <a:xfrm>
            <a:off x="0" y="0"/>
            <a:ext cx="8407862" cy="14012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400" kern="1200" cap="all" baseline="0">
                <a:solidFill>
                  <a:srgbClr val="298E85"/>
                </a:solidFill>
                <a:effectLst/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 b="1"/>
            </a:pPr>
            <a:r>
              <a:rPr lang="en-US" altLang="zh-CN" sz="3200" b="1" dirty="0" smtClean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2.2</a:t>
            </a:r>
            <a:r>
              <a:rPr lang="zh-CN" altLang="en-US" sz="3200" b="1" dirty="0" smtClean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 安防</a:t>
            </a:r>
            <a:r>
              <a:rPr lang="zh-CN" altLang="en-US" sz="3200" b="1" dirty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展亮点分析－智慧城市</a:t>
            </a:r>
            <a:r>
              <a:rPr lang="en-US" altLang="zh-CN" sz="3200" b="1" dirty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/</a:t>
            </a:r>
            <a:r>
              <a:rPr lang="zh-CN" altLang="en-US" sz="3200" b="1" dirty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社区</a:t>
            </a:r>
            <a:endParaRPr lang="zh-CN" altLang="en-US" sz="3200" b="1" dirty="0">
              <a:solidFill>
                <a:schemeClr val="tx1"/>
              </a:solidFill>
              <a:latin typeface="STSong" charset="-122"/>
              <a:ea typeface="STSong" charset="-122"/>
              <a:cs typeface="STSong" charset="-122"/>
              <a:sym typeface="Helvetic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 dir="r"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9" name="Shape 446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12</a:t>
            </a:fld>
            <a:endParaRPr/>
          </a:p>
        </p:txBody>
      </p:sp>
      <p:sp>
        <p:nvSpPr>
          <p:cNvPr id="4471" name="Shape 4471"/>
          <p:cNvSpPr>
            <a:spLocks noGrp="1"/>
          </p:cNvSpPr>
          <p:nvPr>
            <p:ph type="body" sz="half" idx="1"/>
          </p:nvPr>
        </p:nvSpPr>
        <p:spPr>
          <a:xfrm>
            <a:off x="4203931" y="1401234"/>
            <a:ext cx="4568951" cy="3861582"/>
          </a:xfrm>
          <a:prstGeom prst="rect">
            <a:avLst/>
          </a:prstGeom>
        </p:spPr>
        <p:txBody>
          <a:bodyPr/>
          <a:lstStyle/>
          <a:p>
            <a:pPr>
              <a:defRPr sz="1600"/>
            </a:pPr>
            <a:r>
              <a:rPr dirty="0">
                <a:latin typeface="STSong" charset="-122"/>
                <a:ea typeface="STSong" charset="-122"/>
                <a:cs typeface="STSong" charset="-122"/>
              </a:rPr>
              <a:t>智慧</a:t>
            </a:r>
            <a:r>
              <a:rPr dirty="0">
                <a:latin typeface="STSong" charset="-122"/>
                <a:ea typeface="STSong" charset="-122"/>
                <a:cs typeface="STSong" charset="-122"/>
                <a:sym typeface="Helvetica"/>
              </a:rPr>
              <a:t>社区－</a:t>
            </a:r>
            <a:r>
              <a:rPr dirty="0">
                <a:latin typeface="STSong" charset="-122"/>
                <a:ea typeface="STSong" charset="-122"/>
                <a:cs typeface="STSong" charset="-122"/>
              </a:rPr>
              <a:t>社区平台</a:t>
            </a:r>
            <a:r>
              <a:rPr dirty="0">
                <a:latin typeface="STSong" charset="-122"/>
                <a:ea typeface="STSong" charset="-122"/>
                <a:cs typeface="STSong" charset="-122"/>
                <a:sym typeface="Helvetica"/>
              </a:rPr>
              <a:t>（</a:t>
            </a:r>
            <a:r>
              <a:rPr dirty="0">
                <a:latin typeface="STSong" charset="-122"/>
                <a:ea typeface="STSong" charset="-122"/>
                <a:cs typeface="STSong" charset="-122"/>
              </a:rPr>
              <a:t>海尔U+）</a:t>
            </a:r>
          </a:p>
          <a:p>
            <a:pPr marL="635000" lvl="1" indent="-228600">
              <a:buSzPct val="90000"/>
              <a:buChar char="•"/>
              <a:defRPr sz="1600"/>
            </a:pPr>
            <a:r>
              <a:rPr dirty="0">
                <a:latin typeface="STSong" charset="-122"/>
                <a:ea typeface="STSong" charset="-122"/>
                <a:cs typeface="STSong" charset="-122"/>
              </a:rPr>
              <a:t>社区生态</a:t>
            </a:r>
          </a:p>
          <a:p>
            <a:pPr marL="798512" lvl="2" indent="-228600">
              <a:buSzPct val="90000"/>
              <a:buChar char="•"/>
              <a:defRPr sz="1600"/>
            </a:pPr>
            <a:r>
              <a:rPr dirty="0">
                <a:latin typeface="STSong" charset="-122"/>
                <a:ea typeface="STSong" charset="-122"/>
                <a:cs typeface="STSong" charset="-122"/>
              </a:rPr>
              <a:t>快递、家政、停车、闸道、呼梯、故障维护等</a:t>
            </a:r>
          </a:p>
          <a:p>
            <a:pPr marL="798512" lvl="2" indent="-228600">
              <a:buSzPct val="90000"/>
              <a:buChar char="•"/>
              <a:defRPr sz="1600"/>
            </a:pPr>
            <a:r>
              <a:rPr dirty="0">
                <a:latin typeface="STSong" charset="-122"/>
                <a:ea typeface="STSong" charset="-122"/>
                <a:cs typeface="STSong" charset="-122"/>
              </a:rPr>
              <a:t>显示方式有亮点（类似增强现实）</a:t>
            </a:r>
          </a:p>
          <a:p>
            <a:pPr marL="917575" lvl="3" indent="-228600">
              <a:buSzPct val="90000"/>
              <a:buChar char="•"/>
              <a:defRPr sz="1600"/>
            </a:pPr>
            <a:r>
              <a:rPr dirty="0">
                <a:latin typeface="STSong" charset="-122"/>
                <a:ea typeface="STSong" charset="-122"/>
                <a:cs typeface="STSong" charset="-122"/>
              </a:rPr>
              <a:t>墙面投射，触摸按键</a:t>
            </a:r>
          </a:p>
          <a:p>
            <a:pPr marL="917575" lvl="3" indent="-228600">
              <a:buSzPct val="90000"/>
              <a:buChar char="•"/>
              <a:defRPr sz="1600"/>
            </a:pPr>
            <a:r>
              <a:rPr dirty="0">
                <a:latin typeface="STSong" charset="-122"/>
                <a:ea typeface="STSong" charset="-122"/>
                <a:cs typeface="STSong" charset="-122"/>
              </a:rPr>
              <a:t>镜面显示，触摸按键</a:t>
            </a:r>
          </a:p>
          <a:p>
            <a:pPr>
              <a:defRPr sz="1600"/>
            </a:pPr>
            <a:r>
              <a:rPr dirty="0">
                <a:latin typeface="STSong" charset="-122"/>
                <a:ea typeface="STSong" charset="-122"/>
                <a:cs typeface="STSong" charset="-122"/>
              </a:rPr>
              <a:t>其他</a:t>
            </a:r>
          </a:p>
          <a:p>
            <a:pPr marL="635000" lvl="1" indent="-228600">
              <a:buSzPct val="90000"/>
              <a:buChar char="•"/>
              <a:defRPr sz="1600"/>
            </a:pPr>
            <a:r>
              <a:rPr dirty="0">
                <a:latin typeface="STSong" charset="-122"/>
                <a:ea typeface="STSong" charset="-122"/>
                <a:cs typeface="STSong" charset="-122"/>
              </a:rPr>
              <a:t>安防联动</a:t>
            </a:r>
          </a:p>
          <a:p>
            <a:pPr marL="798512" lvl="2" indent="-228600">
              <a:buSzPct val="90000"/>
              <a:buChar char="•"/>
              <a:defRPr sz="1600"/>
            </a:pPr>
            <a:r>
              <a:rPr dirty="0">
                <a:latin typeface="STSong" charset="-122"/>
                <a:ea typeface="STSong" charset="-122"/>
                <a:cs typeface="STSong" charset="-122"/>
              </a:rPr>
              <a:t>烟雾、红外、门磁/窗磁、红外、声光等</a:t>
            </a:r>
          </a:p>
        </p:txBody>
      </p:sp>
      <p:grpSp>
        <p:nvGrpSpPr>
          <p:cNvPr id="4476" name="Group 4476"/>
          <p:cNvGrpSpPr/>
          <p:nvPr/>
        </p:nvGrpSpPr>
        <p:grpSpPr>
          <a:xfrm>
            <a:off x="447268" y="1488037"/>
            <a:ext cx="3656196" cy="2836373"/>
            <a:chOff x="0" y="0"/>
            <a:chExt cx="3656195" cy="2836371"/>
          </a:xfrm>
        </p:grpSpPr>
        <p:pic>
          <p:nvPicPr>
            <p:cNvPr id="4472" name="image23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661852" y="-1"/>
              <a:ext cx="1994344" cy="157093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473" name="image24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661852" y="1613127"/>
              <a:ext cx="1994344" cy="122324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474" name="image25.png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4795"/>
            <a:stretch>
              <a:fillRect/>
            </a:stretch>
          </p:blipFill>
          <p:spPr>
            <a:xfrm>
              <a:off x="-1" y="1718121"/>
              <a:ext cx="1630864" cy="111825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475" name="image26.png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-1" y="-1"/>
              <a:ext cx="1641192" cy="170185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4477" name="pasted-image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40622" y="4362155"/>
            <a:ext cx="1578801" cy="1798562"/>
          </a:xfrm>
          <a:prstGeom prst="rect">
            <a:avLst/>
          </a:prstGeom>
          <a:ln w="12700">
            <a:miter lim="400000"/>
          </a:ln>
        </p:spPr>
      </p:pic>
      <p:pic>
        <p:nvPicPr>
          <p:cNvPr id="4478" name="pasted-image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2090311" y="4362155"/>
            <a:ext cx="1755459" cy="1798562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Shape 4407"/>
          <p:cNvSpPr txBox="1">
            <a:spLocks/>
          </p:cNvSpPr>
          <p:nvPr/>
        </p:nvSpPr>
        <p:spPr>
          <a:xfrm>
            <a:off x="0" y="0"/>
            <a:ext cx="8407862" cy="14012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400" kern="1200" cap="all" baseline="0">
                <a:solidFill>
                  <a:srgbClr val="298E85"/>
                </a:solidFill>
                <a:effectLst/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 b="1"/>
            </a:pPr>
            <a:r>
              <a:rPr lang="en-US" altLang="zh-CN" sz="3200" b="1" dirty="0" smtClean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2.2</a:t>
            </a:r>
            <a:r>
              <a:rPr lang="zh-CN" altLang="en-US" sz="3200" b="1" dirty="0" smtClean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 安防</a:t>
            </a:r>
            <a:r>
              <a:rPr lang="zh-CN" altLang="en-US" sz="3200" b="1" dirty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展亮点分析－智慧城市</a:t>
            </a:r>
            <a:r>
              <a:rPr lang="en-US" altLang="zh-CN" sz="3200" b="1" dirty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/</a:t>
            </a:r>
            <a:r>
              <a:rPr lang="zh-CN" altLang="en-US" sz="3200" b="1" dirty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社区</a:t>
            </a:r>
            <a:endParaRPr lang="zh-CN" altLang="en-US" sz="3200" b="1" dirty="0">
              <a:solidFill>
                <a:schemeClr val="tx1"/>
              </a:solidFill>
              <a:latin typeface="STSong" charset="-122"/>
              <a:ea typeface="STSong" charset="-122"/>
              <a:cs typeface="STSong" charset="-122"/>
              <a:sym typeface="Helvetic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 dir="r"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0" name="Shape 448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13</a:t>
            </a:fld>
            <a:endParaRPr/>
          </a:p>
        </p:txBody>
      </p:sp>
      <p:sp>
        <p:nvSpPr>
          <p:cNvPr id="4482" name="Shape 4482"/>
          <p:cNvSpPr>
            <a:spLocks noGrp="1"/>
          </p:cNvSpPr>
          <p:nvPr>
            <p:ph type="body" sz="half" idx="1"/>
          </p:nvPr>
        </p:nvSpPr>
        <p:spPr>
          <a:xfrm>
            <a:off x="4203931" y="1459795"/>
            <a:ext cx="4343501" cy="3943697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>
              <a:defRPr sz="1700"/>
            </a:pPr>
            <a:r>
              <a:rPr dirty="0">
                <a:latin typeface="STSong" charset="-122"/>
                <a:ea typeface="STSong" charset="-122"/>
                <a:cs typeface="STSong" charset="-122"/>
                <a:sym typeface="Helvetica"/>
              </a:rPr>
              <a:t>停车</a:t>
            </a:r>
          </a:p>
          <a:p>
            <a:pPr marL="635000" lvl="1" indent="-228600">
              <a:buSzPct val="90000"/>
              <a:buChar char="•"/>
              <a:defRPr sz="1700"/>
            </a:pPr>
            <a:r>
              <a:rPr dirty="0">
                <a:latin typeface="STSong" charset="-122"/>
                <a:ea typeface="STSong" charset="-122"/>
                <a:cs typeface="STSong" charset="-122"/>
              </a:rPr>
              <a:t>车位判断－机器视觉结合超声波定位</a:t>
            </a:r>
          </a:p>
          <a:p>
            <a:pPr marL="635000" lvl="1" indent="-228600">
              <a:buSzPct val="90000"/>
              <a:buChar char="•"/>
              <a:defRPr sz="1700"/>
            </a:pPr>
            <a:r>
              <a:rPr dirty="0">
                <a:latin typeface="STSong" charset="-122"/>
                <a:ea typeface="STSong" charset="-122"/>
                <a:cs typeface="STSong" charset="-122"/>
              </a:rPr>
              <a:t>车牌识别－OCR</a:t>
            </a:r>
          </a:p>
          <a:p>
            <a:pPr marL="635000" lvl="1" indent="-228600">
              <a:buSzPct val="90000"/>
              <a:buChar char="•"/>
              <a:defRPr sz="1700"/>
            </a:pPr>
            <a:r>
              <a:rPr dirty="0">
                <a:latin typeface="STSong" charset="-122"/>
                <a:ea typeface="STSong" charset="-122"/>
                <a:cs typeface="STSong" charset="-122"/>
              </a:rPr>
              <a:t>车位与路径指示－商场/综合体使用</a:t>
            </a:r>
          </a:p>
          <a:p>
            <a:pPr marL="635000" lvl="1" indent="-228600">
              <a:buSzPct val="90000"/>
              <a:buChar char="•"/>
              <a:defRPr sz="1700"/>
            </a:pPr>
            <a:r>
              <a:rPr dirty="0">
                <a:latin typeface="STSong" charset="-122"/>
                <a:ea typeface="STSong" charset="-122"/>
                <a:cs typeface="STSong" charset="-122"/>
              </a:rPr>
              <a:t>收费－收银机、二维码（微信、支付宝）</a:t>
            </a:r>
          </a:p>
          <a:p>
            <a:pPr marL="635000" lvl="1" indent="-228600">
              <a:buSzPct val="90000"/>
              <a:buChar char="•"/>
              <a:defRPr sz="1700"/>
            </a:pPr>
            <a:r>
              <a:rPr dirty="0">
                <a:latin typeface="STSong" charset="-122"/>
                <a:ea typeface="STSong" charset="-122"/>
                <a:cs typeface="STSong" charset="-122"/>
              </a:rPr>
              <a:t>闸道联动</a:t>
            </a:r>
          </a:p>
          <a:p>
            <a:pPr marL="635000" lvl="1" indent="-228600">
              <a:buSzPct val="90000"/>
              <a:buChar char="•"/>
              <a:defRPr sz="1700"/>
            </a:pPr>
            <a:endParaRPr dirty="0">
              <a:latin typeface="STSong" charset="-122"/>
              <a:ea typeface="STSong" charset="-122"/>
              <a:cs typeface="STSong" charset="-122"/>
            </a:endParaRPr>
          </a:p>
          <a:p>
            <a:pPr>
              <a:defRPr sz="1700"/>
            </a:pPr>
            <a:r>
              <a:rPr dirty="0">
                <a:latin typeface="STSong" charset="-122"/>
                <a:ea typeface="STSong" charset="-122"/>
                <a:cs typeface="STSong" charset="-122"/>
              </a:rPr>
              <a:t>个人感受</a:t>
            </a:r>
          </a:p>
          <a:p>
            <a:pPr marL="635000" lvl="1" indent="-228600">
              <a:buSzPct val="90000"/>
              <a:buChar char="•"/>
              <a:defRPr sz="1700"/>
            </a:pPr>
            <a:r>
              <a:rPr dirty="0">
                <a:latin typeface="STSong" charset="-122"/>
                <a:ea typeface="STSong" charset="-122"/>
                <a:cs typeface="STSong" charset="-122"/>
              </a:rPr>
              <a:t>厂商较多，门槛不高</a:t>
            </a:r>
          </a:p>
        </p:txBody>
      </p:sp>
      <p:pic>
        <p:nvPicPr>
          <p:cNvPr id="4483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00581" y="2365663"/>
            <a:ext cx="2670874" cy="2126674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Shape 4407"/>
          <p:cNvSpPr txBox="1">
            <a:spLocks/>
          </p:cNvSpPr>
          <p:nvPr/>
        </p:nvSpPr>
        <p:spPr>
          <a:xfrm>
            <a:off x="0" y="0"/>
            <a:ext cx="8407862" cy="14012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400" kern="1200" cap="all" baseline="0">
                <a:solidFill>
                  <a:srgbClr val="298E85"/>
                </a:solidFill>
                <a:effectLst/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 b="1"/>
            </a:pPr>
            <a:r>
              <a:rPr lang="en-US" altLang="zh-CN" sz="3200" b="1" dirty="0" smtClean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2.2</a:t>
            </a:r>
            <a:r>
              <a:rPr lang="zh-CN" altLang="en-US" sz="3200" b="1" dirty="0" smtClean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 安防</a:t>
            </a:r>
            <a:r>
              <a:rPr lang="zh-CN" altLang="en-US" sz="3200" b="1" dirty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展亮点分析－智慧城市</a:t>
            </a:r>
            <a:r>
              <a:rPr lang="en-US" altLang="zh-CN" sz="3200" b="1" dirty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/</a:t>
            </a:r>
            <a:r>
              <a:rPr lang="zh-CN" altLang="en-US" sz="3200" b="1" dirty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社区</a:t>
            </a:r>
            <a:endParaRPr lang="zh-CN" altLang="en-US" sz="3200" b="1" dirty="0">
              <a:solidFill>
                <a:schemeClr val="tx1"/>
              </a:solidFill>
              <a:latin typeface="STSong" charset="-122"/>
              <a:ea typeface="STSong" charset="-122"/>
              <a:cs typeface="STSong" charset="-122"/>
              <a:sym typeface="Helvetic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 dir="r"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5" name="Shape 448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14</a:t>
            </a:fld>
            <a:endParaRPr/>
          </a:p>
        </p:txBody>
      </p:sp>
      <p:sp>
        <p:nvSpPr>
          <p:cNvPr id="4487" name="Shape 4487"/>
          <p:cNvSpPr>
            <a:spLocks noGrp="1"/>
          </p:cNvSpPr>
          <p:nvPr>
            <p:ph type="body" sz="half" idx="1"/>
          </p:nvPr>
        </p:nvSpPr>
        <p:spPr>
          <a:xfrm>
            <a:off x="4574546" y="1100797"/>
            <a:ext cx="4004867" cy="4459459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17170" indent="-217170" defTabSz="868680">
              <a:spcBef>
                <a:spcPts val="1300"/>
              </a:spcBef>
              <a:defRPr sz="1900"/>
            </a:pPr>
            <a:r>
              <a:rPr sz="1800" dirty="0">
                <a:latin typeface="STSong" charset="-122"/>
                <a:ea typeface="STSong" charset="-122"/>
                <a:cs typeface="STSong" charset="-122"/>
              </a:rPr>
              <a:t>玩家</a:t>
            </a:r>
          </a:p>
          <a:p>
            <a:pPr marL="603250" lvl="1" indent="-217170" defTabSz="868680">
              <a:spcBef>
                <a:spcPts val="1300"/>
              </a:spcBef>
              <a:buSzPct val="90000"/>
              <a:buChar char="•"/>
              <a:defRPr sz="1900"/>
            </a:pPr>
            <a:r>
              <a:rPr sz="1800" dirty="0">
                <a:latin typeface="STSong" charset="-122"/>
                <a:ea typeface="STSong" charset="-122"/>
                <a:cs typeface="STSong" charset="-122"/>
              </a:rPr>
              <a:t>海尔U＋</a:t>
            </a:r>
          </a:p>
          <a:p>
            <a:pPr marL="603250" lvl="1" indent="-217170" defTabSz="868680">
              <a:spcBef>
                <a:spcPts val="1300"/>
              </a:spcBef>
              <a:buSzPct val="90000"/>
              <a:buChar char="•"/>
              <a:defRPr sz="1900"/>
            </a:pPr>
            <a:r>
              <a:rPr sz="1800" dirty="0">
                <a:latin typeface="STSong" charset="-122"/>
                <a:ea typeface="STSong" charset="-122"/>
                <a:cs typeface="STSong" charset="-122"/>
              </a:rPr>
              <a:t>大华乐橙、小华科技</a:t>
            </a:r>
          </a:p>
          <a:p>
            <a:pPr marL="603250" lvl="1" indent="-217170" defTabSz="868680">
              <a:spcBef>
                <a:spcPts val="1300"/>
              </a:spcBef>
              <a:buSzPct val="90000"/>
              <a:buChar char="•"/>
              <a:defRPr sz="1900"/>
            </a:pPr>
            <a:r>
              <a:rPr sz="1800" dirty="0">
                <a:latin typeface="STSong" charset="-122"/>
                <a:ea typeface="STSong" charset="-122"/>
                <a:cs typeface="STSong" charset="-122"/>
              </a:rPr>
              <a:t>海康萤石</a:t>
            </a:r>
          </a:p>
          <a:p>
            <a:pPr marL="217170" indent="-217170" defTabSz="868680">
              <a:spcBef>
                <a:spcPts val="1300"/>
              </a:spcBef>
              <a:defRPr sz="1900"/>
            </a:pPr>
            <a:r>
              <a:rPr sz="1800" dirty="0">
                <a:latin typeface="STSong" charset="-122"/>
                <a:ea typeface="STSong" charset="-122"/>
                <a:cs typeface="STSong" charset="-122"/>
              </a:rPr>
              <a:t>个人理解</a:t>
            </a:r>
          </a:p>
          <a:p>
            <a:pPr marL="603250" lvl="1" indent="-217170" defTabSz="868680">
              <a:spcBef>
                <a:spcPts val="1300"/>
              </a:spcBef>
              <a:buSzPct val="90000"/>
              <a:buChar char="•"/>
              <a:defRPr sz="1900"/>
            </a:pPr>
            <a:r>
              <a:rPr sz="1800" dirty="0">
                <a:latin typeface="STSong" charset="-122"/>
                <a:ea typeface="STSong" charset="-122"/>
                <a:cs typeface="STSong" charset="-122"/>
              </a:rPr>
              <a:t>定位个人/家庭用户</a:t>
            </a:r>
          </a:p>
          <a:p>
            <a:pPr marL="603250" lvl="1" indent="-217170" defTabSz="868680">
              <a:spcBef>
                <a:spcPts val="1300"/>
              </a:spcBef>
              <a:buSzPct val="90000"/>
              <a:buChar char="•"/>
              <a:defRPr sz="1900"/>
            </a:pPr>
            <a:r>
              <a:rPr sz="1800" dirty="0">
                <a:latin typeface="STSong" charset="-122"/>
                <a:ea typeface="STSong" charset="-122"/>
                <a:cs typeface="STSong" charset="-122"/>
              </a:rPr>
              <a:t>智能硬件是终端，数据、服务是价值</a:t>
            </a:r>
          </a:p>
          <a:p>
            <a:pPr marL="603250" lvl="1" indent="-217170" defTabSz="868680">
              <a:spcBef>
                <a:spcPts val="1300"/>
              </a:spcBef>
              <a:buSzPct val="90000"/>
              <a:buChar char="•"/>
              <a:defRPr sz="1900"/>
            </a:pPr>
            <a:r>
              <a:rPr sz="1800" dirty="0">
                <a:latin typeface="STSong" charset="-122"/>
                <a:ea typeface="STSong" charset="-122"/>
                <a:cs typeface="STSong" charset="-122"/>
              </a:rPr>
              <a:t>以视频服务、云存储增加用户粘性</a:t>
            </a:r>
          </a:p>
          <a:p>
            <a:pPr marL="603250" lvl="1" indent="-217170" defTabSz="868680">
              <a:spcBef>
                <a:spcPts val="1300"/>
              </a:spcBef>
              <a:buSzPct val="90000"/>
              <a:buChar char="•"/>
              <a:defRPr sz="1900"/>
            </a:pPr>
            <a:r>
              <a:rPr sz="1800" dirty="0">
                <a:latin typeface="STSong" charset="-122"/>
                <a:ea typeface="STSong" charset="-122"/>
                <a:cs typeface="STSong" charset="-122"/>
              </a:rPr>
              <a:t>整合个人生活</a:t>
            </a:r>
          </a:p>
        </p:txBody>
      </p:sp>
      <p:pic>
        <p:nvPicPr>
          <p:cNvPr id="4488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2897" y="2009749"/>
            <a:ext cx="3871034" cy="2641556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Shape 4407"/>
          <p:cNvSpPr txBox="1">
            <a:spLocks/>
          </p:cNvSpPr>
          <p:nvPr/>
        </p:nvSpPr>
        <p:spPr>
          <a:xfrm>
            <a:off x="0" y="0"/>
            <a:ext cx="8407862" cy="14012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400" kern="1200" cap="all" baseline="0">
                <a:solidFill>
                  <a:srgbClr val="298E85"/>
                </a:solidFill>
                <a:effectLst/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 b="1"/>
            </a:pPr>
            <a:r>
              <a:rPr lang="en-US" altLang="zh-CN" sz="3200" b="1" dirty="0" smtClean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2.3</a:t>
            </a:r>
            <a:r>
              <a:rPr lang="zh-CN" altLang="en-US" sz="3200" b="1" dirty="0" smtClean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 安防</a:t>
            </a:r>
            <a:r>
              <a:rPr lang="zh-CN" altLang="en-US" sz="3200" b="1" dirty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展亮点分析－智能家居</a:t>
            </a:r>
            <a:endParaRPr lang="zh-CN" altLang="en-US" sz="3200" b="1" dirty="0">
              <a:solidFill>
                <a:schemeClr val="tx1"/>
              </a:solidFill>
              <a:latin typeface="STSong" charset="-122"/>
              <a:ea typeface="STSong" charset="-122"/>
              <a:cs typeface="STSong" charset="-122"/>
              <a:sym typeface="Helvetic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 dir="r"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0" name="Shape 449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15</a:t>
            </a:fld>
            <a:endParaRPr/>
          </a:p>
        </p:txBody>
      </p:sp>
      <p:sp>
        <p:nvSpPr>
          <p:cNvPr id="4492" name="Shape 4492"/>
          <p:cNvSpPr>
            <a:spLocks noGrp="1"/>
          </p:cNvSpPr>
          <p:nvPr>
            <p:ph type="body" sz="half" idx="1"/>
          </p:nvPr>
        </p:nvSpPr>
        <p:spPr>
          <a:xfrm>
            <a:off x="4203931" y="1929385"/>
            <a:ext cx="4005909" cy="289091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85750" indent="-285750">
              <a:buFont typeface="Arial" charset="0"/>
              <a:buChar char="•"/>
            </a:pPr>
            <a:r>
              <a:rPr sz="1800" dirty="0">
                <a:solidFill>
                  <a:schemeClr val="accent1">
                    <a:lumMod val="60000"/>
                    <a:lumOff val="40000"/>
                  </a:schemeClr>
                </a:solidFill>
                <a:latin typeface="STSong" charset="-122"/>
                <a:ea typeface="STSong" charset="-122"/>
                <a:cs typeface="STSong" charset="-122"/>
              </a:rPr>
              <a:t>新舟</a:t>
            </a:r>
          </a:p>
          <a:p>
            <a:pPr marL="692150" lvl="1" indent="-285750">
              <a:buSzPct val="90000"/>
              <a:buFont typeface="Arial" charset="0"/>
              <a:buChar char="•"/>
            </a:pPr>
            <a:r>
              <a:rPr sz="1800" dirty="0">
                <a:solidFill>
                  <a:schemeClr val="accent1">
                    <a:lumMod val="60000"/>
                    <a:lumOff val="40000"/>
                  </a:schemeClr>
                </a:solidFill>
                <a:latin typeface="STSong" charset="-122"/>
                <a:ea typeface="STSong" charset="-122"/>
                <a:cs typeface="STSong" charset="-122"/>
              </a:rPr>
              <a:t>人群聚类分析</a:t>
            </a:r>
          </a:p>
          <a:p>
            <a:pPr marL="692150" lvl="1" indent="-285750">
              <a:buSzPct val="90000"/>
              <a:buFont typeface="Arial" charset="0"/>
              <a:buChar char="•"/>
            </a:pPr>
            <a:r>
              <a:rPr sz="18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TSong" charset="-122"/>
                <a:ea typeface="STSong" charset="-122"/>
                <a:cs typeface="STSong" charset="-122"/>
              </a:rPr>
              <a:t>成都企业</a:t>
            </a:r>
            <a:endParaRPr sz="1800" dirty="0">
              <a:solidFill>
                <a:schemeClr val="accent1">
                  <a:lumMod val="60000"/>
                  <a:lumOff val="40000"/>
                </a:schemeClr>
              </a:solidFill>
              <a:latin typeface="STSong" charset="-122"/>
              <a:ea typeface="STSong" charset="-122"/>
              <a:cs typeface="STSong" charset="-122"/>
            </a:endParaRPr>
          </a:p>
          <a:p>
            <a:pPr marL="285750" indent="-285750">
              <a:buFont typeface="Arial" charset="0"/>
              <a:buChar char="•"/>
              <a:defRPr>
                <a:solidFill>
                  <a:srgbClr val="535353"/>
                </a:solidFill>
              </a:defRPr>
            </a:pPr>
            <a:r>
              <a:rPr sz="1800" dirty="0">
                <a:solidFill>
                  <a:schemeClr val="accent1">
                    <a:lumMod val="60000"/>
                    <a:lumOff val="40000"/>
                  </a:schemeClr>
                </a:solidFill>
                <a:latin typeface="STSong" charset="-122"/>
                <a:ea typeface="STSong" charset="-122"/>
                <a:cs typeface="STSong" charset="-122"/>
                <a:sym typeface="Helvetica"/>
              </a:rPr>
              <a:t>格林深瞳</a:t>
            </a:r>
          </a:p>
          <a:p>
            <a:pPr marL="692150" lvl="1" indent="-285750">
              <a:buSzPct val="90000"/>
              <a:buFont typeface="Arial" charset="0"/>
              <a:buChar char="•"/>
              <a:defRPr>
                <a:solidFill>
                  <a:srgbClr val="535353"/>
                </a:solidFill>
              </a:defRPr>
            </a:pPr>
            <a:r>
              <a:rPr sz="1800" dirty="0">
                <a:solidFill>
                  <a:schemeClr val="accent1">
                    <a:lumMod val="60000"/>
                    <a:lumOff val="40000"/>
                  </a:schemeClr>
                </a:solidFill>
                <a:latin typeface="STSong" charset="-122"/>
                <a:ea typeface="STSong" charset="-122"/>
                <a:cs typeface="STSong" charset="-122"/>
              </a:rPr>
              <a:t>专注：机器学习＋图像处理</a:t>
            </a:r>
          </a:p>
          <a:p>
            <a:pPr marL="692150" lvl="1" indent="-285750">
              <a:buSzPct val="90000"/>
              <a:buFont typeface="Arial" charset="0"/>
              <a:buChar char="•"/>
              <a:defRPr>
                <a:solidFill>
                  <a:srgbClr val="535353"/>
                </a:solidFill>
              </a:defRPr>
            </a:pPr>
            <a:r>
              <a:rPr sz="1800" dirty="0">
                <a:solidFill>
                  <a:schemeClr val="accent1">
                    <a:lumMod val="60000"/>
                    <a:lumOff val="40000"/>
                  </a:schemeClr>
                </a:solidFill>
                <a:latin typeface="STSong" charset="-122"/>
                <a:ea typeface="STSong" charset="-122"/>
                <a:cs typeface="STSong" charset="-122"/>
              </a:rPr>
              <a:t>产品：在线云服务＋离线SDK</a:t>
            </a:r>
          </a:p>
        </p:txBody>
      </p:sp>
      <p:pic>
        <p:nvPicPr>
          <p:cNvPr id="4493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9554" y="1683383"/>
            <a:ext cx="2788685" cy="4058162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Shape 4407"/>
          <p:cNvSpPr txBox="1">
            <a:spLocks/>
          </p:cNvSpPr>
          <p:nvPr/>
        </p:nvSpPr>
        <p:spPr>
          <a:xfrm>
            <a:off x="0" y="0"/>
            <a:ext cx="8407862" cy="14012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400" kern="1200" cap="all" baseline="0">
                <a:solidFill>
                  <a:srgbClr val="298E85"/>
                </a:solidFill>
                <a:effectLst/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 b="1"/>
            </a:pPr>
            <a:r>
              <a:rPr lang="en-US" altLang="zh-CN" sz="3200" b="1" dirty="0" smtClean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2.4</a:t>
            </a:r>
            <a:r>
              <a:rPr lang="zh-CN" altLang="en-US" sz="3200" b="1" dirty="0" smtClean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 安防</a:t>
            </a:r>
            <a:r>
              <a:rPr lang="zh-CN" altLang="en-US" sz="3200" b="1" dirty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展亮点分析－视频分析 </a:t>
            </a:r>
            <a:r>
              <a:rPr lang="en-US" altLang="zh-CN" sz="3200" b="1" dirty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&amp; </a:t>
            </a:r>
            <a:r>
              <a:rPr lang="zh-CN" altLang="en-US" sz="3200" b="1" dirty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图像处理</a:t>
            </a:r>
            <a:endParaRPr lang="zh-CN" altLang="en-US" sz="3200" b="1" dirty="0">
              <a:solidFill>
                <a:schemeClr val="tx1"/>
              </a:solidFill>
              <a:latin typeface="STSong" charset="-122"/>
              <a:ea typeface="STSong" charset="-122"/>
              <a:cs typeface="STSong" charset="-122"/>
              <a:sym typeface="Helvetic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 dir="r"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5" name="Shape 449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16</a:t>
            </a:fld>
            <a:endParaRPr/>
          </a:p>
        </p:txBody>
      </p:sp>
      <p:sp>
        <p:nvSpPr>
          <p:cNvPr id="4497" name="Shape 4497"/>
          <p:cNvSpPr>
            <a:spLocks noGrp="1"/>
          </p:cNvSpPr>
          <p:nvPr>
            <p:ph type="body" sz="half" idx="1"/>
          </p:nvPr>
        </p:nvSpPr>
        <p:spPr>
          <a:xfrm>
            <a:off x="4585357" y="1566728"/>
            <a:ext cx="4233207" cy="3610183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>
              <a:defRPr sz="2000"/>
            </a:pPr>
            <a:r>
              <a:rPr dirty="0">
                <a:latin typeface="STSong" charset="-122"/>
                <a:ea typeface="STSong" charset="-122"/>
                <a:cs typeface="STSong" charset="-122"/>
              </a:rPr>
              <a:t>人脸识别</a:t>
            </a:r>
          </a:p>
          <a:p>
            <a:pPr marL="635000" lvl="1" indent="-228600">
              <a:buSzPct val="90000"/>
              <a:buChar char="•"/>
              <a:defRPr sz="2000"/>
            </a:pPr>
            <a:r>
              <a:rPr dirty="0">
                <a:latin typeface="STSong" charset="-122"/>
                <a:ea typeface="STSong" charset="-122"/>
                <a:cs typeface="STSong" charset="-122"/>
              </a:rPr>
              <a:t>面部捕捉</a:t>
            </a:r>
          </a:p>
          <a:p>
            <a:pPr marL="635000" lvl="1" indent="-228600">
              <a:buSzPct val="90000"/>
              <a:buChar char="•"/>
              <a:defRPr sz="2000"/>
            </a:pPr>
            <a:r>
              <a:rPr dirty="0">
                <a:latin typeface="STSong" charset="-122"/>
                <a:ea typeface="STSong" charset="-122"/>
                <a:cs typeface="STSong" charset="-122"/>
              </a:rPr>
              <a:t>特征匹配</a:t>
            </a:r>
          </a:p>
          <a:p>
            <a:pPr>
              <a:defRPr sz="2000"/>
            </a:pPr>
            <a:r>
              <a:rPr dirty="0">
                <a:latin typeface="STSong" charset="-122"/>
                <a:ea typeface="STSong" charset="-122"/>
                <a:cs typeface="STSong" charset="-122"/>
              </a:rPr>
              <a:t>其他生物识别</a:t>
            </a:r>
          </a:p>
          <a:p>
            <a:pPr marL="635000" lvl="1" indent="-228600">
              <a:buSzPct val="90000"/>
              <a:buChar char="•"/>
              <a:defRPr sz="2000"/>
            </a:pPr>
            <a:r>
              <a:rPr dirty="0">
                <a:latin typeface="STSong" charset="-122"/>
                <a:ea typeface="STSong" charset="-122"/>
                <a:cs typeface="STSong" charset="-122"/>
              </a:rPr>
              <a:t>虹膜</a:t>
            </a:r>
          </a:p>
          <a:p>
            <a:pPr marL="635000" lvl="1" indent="-228600">
              <a:buSzPct val="90000"/>
              <a:buChar char="•"/>
              <a:defRPr sz="2000"/>
            </a:pPr>
            <a:r>
              <a:rPr dirty="0">
                <a:latin typeface="STSong" charset="-122"/>
                <a:ea typeface="STSong" charset="-122"/>
                <a:cs typeface="STSong" charset="-122"/>
              </a:rPr>
              <a:t>指纹</a:t>
            </a:r>
          </a:p>
          <a:p>
            <a:pPr marL="635000" lvl="1" indent="-228600">
              <a:buSzPct val="90000"/>
              <a:buChar char="•"/>
              <a:defRPr sz="2000"/>
            </a:pPr>
            <a:r>
              <a:rPr dirty="0">
                <a:latin typeface="STSong" charset="-122"/>
                <a:ea typeface="STSong" charset="-122"/>
                <a:cs typeface="STSong" charset="-122"/>
              </a:rPr>
              <a:t>静脉（手指、手掌）</a:t>
            </a:r>
          </a:p>
          <a:p>
            <a:pPr>
              <a:defRPr sz="2000"/>
            </a:pPr>
            <a:r>
              <a:rPr dirty="0">
                <a:latin typeface="STSong" charset="-122"/>
                <a:ea typeface="STSong" charset="-122"/>
                <a:cs typeface="STSong" charset="-122"/>
              </a:rPr>
              <a:t>用途：身份鉴别</a:t>
            </a:r>
          </a:p>
        </p:txBody>
      </p:sp>
      <p:pic>
        <p:nvPicPr>
          <p:cNvPr id="4498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9373" y="2191830"/>
            <a:ext cx="3932321" cy="2026658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Shape 4407"/>
          <p:cNvSpPr txBox="1">
            <a:spLocks/>
          </p:cNvSpPr>
          <p:nvPr/>
        </p:nvSpPr>
        <p:spPr>
          <a:xfrm>
            <a:off x="0" y="0"/>
            <a:ext cx="8407862" cy="14012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400" kern="1200" cap="all" baseline="0">
                <a:solidFill>
                  <a:srgbClr val="298E85"/>
                </a:solidFill>
                <a:effectLst/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 b="1"/>
            </a:pPr>
            <a:r>
              <a:rPr lang="en-US" altLang="zh-CN" sz="3200" b="1" dirty="0" smtClean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2.5</a:t>
            </a:r>
            <a:r>
              <a:rPr lang="zh-CN" altLang="en-US" sz="3200" b="1" dirty="0" smtClean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 安防</a:t>
            </a:r>
            <a:r>
              <a:rPr lang="zh-CN" altLang="en-US" sz="3200" b="1" dirty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展亮点分析－智能识别</a:t>
            </a:r>
            <a:endParaRPr lang="zh-CN" altLang="en-US" sz="3200" b="1" dirty="0">
              <a:solidFill>
                <a:schemeClr val="tx1"/>
              </a:solidFill>
              <a:latin typeface="STSong" charset="-122"/>
              <a:ea typeface="STSong" charset="-122"/>
              <a:cs typeface="STSong" charset="-122"/>
              <a:sym typeface="Helvetic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 dir="r"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0" name="Shape 450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17</a:t>
            </a:fld>
            <a:endParaRPr/>
          </a:p>
        </p:txBody>
      </p:sp>
      <p:sp>
        <p:nvSpPr>
          <p:cNvPr id="4502" name="Shape 4502"/>
          <p:cNvSpPr>
            <a:spLocks noGrp="1"/>
          </p:cNvSpPr>
          <p:nvPr>
            <p:ph type="body" sz="half" idx="1"/>
          </p:nvPr>
        </p:nvSpPr>
        <p:spPr>
          <a:xfrm>
            <a:off x="175637" y="1012873"/>
            <a:ext cx="8634983" cy="450799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19455" indent="-219455" defTabSz="877823">
              <a:spcBef>
                <a:spcPts val="1300"/>
              </a:spcBef>
              <a:defRPr sz="1919"/>
            </a:pPr>
            <a:r>
              <a:rPr dirty="0">
                <a:latin typeface="STSong" charset="-122"/>
                <a:ea typeface="STSong" charset="-122"/>
                <a:cs typeface="STSong" charset="-122"/>
              </a:rPr>
              <a:t>门锁：成品/半成品（豪力士、凯迪士等）</a:t>
            </a:r>
          </a:p>
          <a:p>
            <a:pPr marL="219455" indent="-219455" defTabSz="877823">
              <a:spcBef>
                <a:spcPts val="1300"/>
              </a:spcBef>
              <a:defRPr sz="1919"/>
            </a:pPr>
            <a:r>
              <a:rPr dirty="0">
                <a:latin typeface="STSong" charset="-122"/>
                <a:ea typeface="STSong" charset="-122"/>
                <a:cs typeface="STSong" charset="-122"/>
              </a:rPr>
              <a:t>弱电箱：金属/塑料，标准化、模块化（柯莱尔）</a:t>
            </a:r>
          </a:p>
          <a:p>
            <a:pPr marL="219455" indent="-219455" defTabSz="877823">
              <a:spcBef>
                <a:spcPts val="1300"/>
              </a:spcBef>
              <a:defRPr sz="1919"/>
            </a:pPr>
            <a:r>
              <a:rPr dirty="0">
                <a:latin typeface="STSong" charset="-122"/>
                <a:ea typeface="STSong" charset="-122"/>
                <a:cs typeface="STSong" charset="-122"/>
              </a:rPr>
              <a:t>电子围栏：集成</a:t>
            </a:r>
          </a:p>
          <a:p>
            <a:pPr marL="219455" indent="-219455" defTabSz="877823">
              <a:spcBef>
                <a:spcPts val="1300"/>
              </a:spcBef>
              <a:defRPr sz="1919"/>
            </a:pPr>
            <a:endParaRPr dirty="0">
              <a:latin typeface="STSong" charset="-122"/>
              <a:ea typeface="STSong" charset="-122"/>
              <a:cs typeface="STSong" charset="-122"/>
            </a:endParaRPr>
          </a:p>
          <a:p>
            <a:pPr marL="219455" indent="-219455" defTabSz="877823">
              <a:spcBef>
                <a:spcPts val="1300"/>
              </a:spcBef>
              <a:defRPr sz="1919"/>
            </a:pPr>
            <a:r>
              <a:rPr dirty="0">
                <a:latin typeface="STSong" charset="-122"/>
                <a:ea typeface="STSong" charset="-122"/>
                <a:cs typeface="STSong" charset="-122"/>
              </a:rPr>
              <a:t>个人理解</a:t>
            </a:r>
          </a:p>
          <a:p>
            <a:pPr marL="609600" lvl="1" indent="-219455" defTabSz="877823">
              <a:spcBef>
                <a:spcPts val="1300"/>
              </a:spcBef>
              <a:buSzPct val="90000"/>
              <a:buChar char="•"/>
              <a:defRPr sz="1919"/>
            </a:pPr>
            <a:r>
              <a:rPr dirty="0">
                <a:latin typeface="STSong" charset="-122"/>
                <a:ea typeface="STSong" charset="-122"/>
                <a:cs typeface="STSong" charset="-122"/>
              </a:rPr>
              <a:t>弱电箱有前装、必装的优势，是防止家居控制中心的理想位置</a:t>
            </a:r>
          </a:p>
          <a:p>
            <a:pPr marL="609600" lvl="1" indent="-219455" defTabSz="877823">
              <a:spcBef>
                <a:spcPts val="1300"/>
              </a:spcBef>
              <a:buSzPct val="90000"/>
              <a:buChar char="•"/>
              <a:defRPr sz="1919"/>
            </a:pPr>
            <a:r>
              <a:rPr dirty="0">
                <a:latin typeface="STSong" charset="-122"/>
                <a:ea typeface="STSong" charset="-122"/>
                <a:cs typeface="STSong" charset="-122"/>
              </a:rPr>
              <a:t>不少人都有出门后回去检查门是否上锁的经历</a:t>
            </a:r>
          </a:p>
          <a:p>
            <a:pPr marL="766571" lvl="2" indent="-219455" defTabSz="877823">
              <a:spcBef>
                <a:spcPts val="1300"/>
              </a:spcBef>
              <a:buSzPct val="90000"/>
              <a:buChar char="•"/>
              <a:defRPr sz="1919"/>
            </a:pPr>
            <a:r>
              <a:rPr dirty="0">
                <a:latin typeface="STSong" charset="-122"/>
                <a:ea typeface="STSong" charset="-122"/>
                <a:cs typeface="STSong" charset="-122"/>
              </a:rPr>
              <a:t>查看门是否锁上是真实存在的需求</a:t>
            </a:r>
          </a:p>
          <a:p>
            <a:pPr marL="766571" lvl="2" indent="-219455" defTabSz="877823">
              <a:spcBef>
                <a:spcPts val="1300"/>
              </a:spcBef>
              <a:buSzPct val="90000"/>
              <a:buChar char="•"/>
              <a:defRPr sz="1919"/>
            </a:pPr>
            <a:r>
              <a:rPr dirty="0">
                <a:latin typeface="STSong" charset="-122"/>
                <a:ea typeface="STSong" charset="-122"/>
                <a:cs typeface="STSong" charset="-122"/>
              </a:rPr>
              <a:t>用手机、指纹、密码等开门在很多人看来并不安全</a:t>
            </a:r>
          </a:p>
          <a:p>
            <a:pPr marL="609600" lvl="1" indent="-219455" defTabSz="877823">
              <a:spcBef>
                <a:spcPts val="1300"/>
              </a:spcBef>
              <a:buSzPct val="90000"/>
              <a:buChar char="•"/>
              <a:defRPr sz="1919"/>
            </a:pPr>
            <a:r>
              <a:rPr dirty="0">
                <a:latin typeface="STSong" charset="-122"/>
                <a:ea typeface="STSong" charset="-122"/>
                <a:cs typeface="STSong" charset="-122"/>
              </a:rPr>
              <a:t>电子围栏可以代替钢铁栅栏</a:t>
            </a:r>
          </a:p>
        </p:txBody>
      </p:sp>
      <p:sp>
        <p:nvSpPr>
          <p:cNvPr id="5" name="Shape 4407"/>
          <p:cNvSpPr txBox="1">
            <a:spLocks/>
          </p:cNvSpPr>
          <p:nvPr/>
        </p:nvSpPr>
        <p:spPr>
          <a:xfrm>
            <a:off x="0" y="0"/>
            <a:ext cx="8407862" cy="14012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400" kern="1200" cap="all" baseline="0">
                <a:solidFill>
                  <a:srgbClr val="298E85"/>
                </a:solidFill>
                <a:effectLst/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 b="1"/>
            </a:pPr>
            <a:r>
              <a:rPr lang="en-US" altLang="zh-CN" sz="2800" b="1" dirty="0" smtClean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2.6</a:t>
            </a:r>
            <a:r>
              <a:rPr lang="zh-CN" altLang="en-US" sz="2800" b="1" dirty="0" smtClean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 安防</a:t>
            </a:r>
            <a:r>
              <a:rPr lang="zh-CN" altLang="en-US" sz="2800" b="1" dirty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展亮点分析－门锁、弱电箱、电子围栏</a:t>
            </a:r>
            <a:endParaRPr lang="zh-CN" altLang="en-US" sz="2800" b="1" dirty="0">
              <a:solidFill>
                <a:schemeClr val="tx1"/>
              </a:solidFill>
              <a:latin typeface="STSong" charset="-122"/>
              <a:ea typeface="STSong" charset="-122"/>
              <a:cs typeface="STSong" charset="-122"/>
              <a:sym typeface="Helvetic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 dir="r"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4" name="Shape 450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b="1"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rPr lang="en-US" altLang="zh-CN" sz="4800" dirty="0" smtClean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3.</a:t>
            </a:r>
            <a:r>
              <a:rPr lang="zh-CN" altLang="en-US" sz="4800" dirty="0" smtClean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 </a:t>
            </a:r>
            <a:r>
              <a:rPr sz="4800" dirty="0" smtClean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关于智慧社区</a:t>
            </a:r>
            <a:r>
              <a:rPr sz="4800" dirty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/家居的思考</a:t>
            </a:r>
          </a:p>
        </p:txBody>
      </p:sp>
      <p:sp>
        <p:nvSpPr>
          <p:cNvPr id="4505" name="Shape 450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18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 dir="r"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9" name="Shape 450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19</a:t>
            </a:fld>
            <a:endParaRPr/>
          </a:p>
        </p:txBody>
      </p:sp>
      <p:graphicFrame>
        <p:nvGraphicFramePr>
          <p:cNvPr id="4512" name="Table 4512"/>
          <p:cNvGraphicFramePr/>
          <p:nvPr>
            <p:extLst>
              <p:ext uri="{D42A27DB-BD31-4B8C-83A1-F6EECF244321}">
                <p14:modId xmlns:p14="http://schemas.microsoft.com/office/powerpoint/2010/main" val="307571472"/>
              </p:ext>
            </p:extLst>
          </p:nvPr>
        </p:nvGraphicFramePr>
        <p:xfrm>
          <a:off x="221760" y="1401234"/>
          <a:ext cx="8588860" cy="4317748"/>
        </p:xfrm>
        <a:graphic>
          <a:graphicData uri="http://schemas.openxmlformats.org/drawingml/2006/table">
            <a:tbl>
              <a:tblPr firstRow="1" firstCol="1" bandRow="1">
                <a:tableStyleId>{4C3C2611-4C71-4FC5-86AE-919BDF0F9419}</a:tableStyleId>
              </a:tblPr>
              <a:tblGrid>
                <a:gridCol w="763440"/>
                <a:gridCol w="1392702"/>
                <a:gridCol w="1336431"/>
                <a:gridCol w="1415347"/>
                <a:gridCol w="1226980"/>
                <a:gridCol w="1226980"/>
                <a:gridCol w="1226980"/>
              </a:tblGrid>
              <a:tr h="0">
                <a:tc>
                  <a:txBody>
                    <a:bodyPr/>
                    <a:lstStyle/>
                    <a:p>
                      <a:pPr algn="l"/>
                      <a:endParaRPr sz="1100" dirty="0">
                        <a:latin typeface="STSong" charset="-122"/>
                        <a:ea typeface="STSong" charset="-122"/>
                        <a:cs typeface="STSong" charset="-122"/>
                      </a:endParaRP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100" b="1">
                          <a:solidFill>
                            <a:srgbClr val="FFFFFF"/>
                          </a:solidFill>
                          <a:latin typeface="STSong" charset="-122"/>
                          <a:ea typeface="STSong" charset="-122"/>
                          <a:cs typeface="STSong" charset="-122"/>
                        </a:rPr>
                        <a:t>Apple Homekit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100" b="1">
                          <a:solidFill>
                            <a:srgbClr val="FFFFFF"/>
                          </a:solidFill>
                          <a:latin typeface="STSong" charset="-122"/>
                          <a:ea typeface="STSong" charset="-122"/>
                          <a:cs typeface="STSong" charset="-122"/>
                        </a:rPr>
                        <a:t>Google
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100" b="1">
                          <a:solidFill>
                            <a:srgbClr val="FFFFFF"/>
                          </a:solidFill>
                          <a:latin typeface="STSong" charset="-122"/>
                          <a:ea typeface="STSong" charset="-122"/>
                          <a:cs typeface="STSong" charset="-122"/>
                        </a:rPr>
                        <a:t>小米
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100" b="1">
                          <a:solidFill>
                            <a:srgbClr val="FFFFFF"/>
                          </a:solidFill>
                          <a:latin typeface="STSong" charset="-122"/>
                          <a:ea typeface="STSong" charset="-122"/>
                          <a:cs typeface="STSong" charset="-122"/>
                        </a:rPr>
                        <a:t>微信/QQ
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100" b="1">
                          <a:solidFill>
                            <a:srgbClr val="FFFFFF"/>
                          </a:solidFill>
                          <a:latin typeface="STSong" charset="-122"/>
                          <a:ea typeface="STSong" charset="-122"/>
                          <a:cs typeface="STSong" charset="-122"/>
                        </a:rPr>
                        <a:t>京东云助手
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100" b="1">
                          <a:solidFill>
                            <a:srgbClr val="FFFFFF"/>
                          </a:solidFill>
                          <a:latin typeface="STSong" charset="-122"/>
                          <a:ea typeface="STSong" charset="-122"/>
                          <a:cs typeface="STSong" charset="-122"/>
                        </a:rPr>
                        <a:t>自主开源方案</a:t>
                      </a:r>
                    </a:p>
                  </a:txBody>
                  <a:tcPr marL="0" marR="0" marT="0" marB="0" horzOverflow="overflow"/>
                </a:tc>
              </a:tr>
              <a:tr h="887576"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100" b="1" dirty="0">
                          <a:solidFill>
                            <a:srgbClr val="FFFFFF"/>
                          </a:solidFill>
                          <a:latin typeface="STSong" charset="-122"/>
                          <a:ea typeface="STSong" charset="-122"/>
                          <a:cs typeface="STSong" charset="-122"/>
                        </a:rPr>
                        <a:t>产品
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100" dirty="0">
                          <a:latin typeface="STSong" charset="-122"/>
                          <a:ea typeface="STSong" charset="-122"/>
                          <a:cs typeface="STSong" charset="-122"/>
                        </a:rPr>
                        <a:t>Apple TV盒子
Apple路由器
Apple手机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100">
                          <a:latin typeface="STSong" charset="-122"/>
                          <a:ea typeface="STSong" charset="-122"/>
                          <a:cs typeface="STSong" charset="-122"/>
                        </a:rPr>
                        <a:t>Nest
Dropcam
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100">
                          <a:latin typeface="STSong" charset="-122"/>
                          <a:ea typeface="STSong" charset="-122"/>
                          <a:cs typeface="STSong" charset="-122"/>
                        </a:rPr>
                        <a:t>小米路由器
小米盒子
小米手机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100">
                          <a:latin typeface="STSong" charset="-122"/>
                          <a:ea typeface="STSong" charset="-122"/>
                          <a:cs typeface="STSong" charset="-122"/>
                        </a:rPr>
                        <a:t>微信/QQ
认证第三方接入
服务号设备功能
QQ物联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100">
                          <a:latin typeface="STSong" charset="-122"/>
                          <a:ea typeface="STSong" charset="-122"/>
                          <a:cs typeface="STSong" charset="-122"/>
                        </a:rPr>
                        <a:t>超级App
认证第三方接入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100" dirty="0">
                          <a:latin typeface="STSong" charset="-122"/>
                          <a:ea typeface="STSong" charset="-122"/>
                          <a:cs typeface="STSong" charset="-122"/>
                        </a:rPr>
                        <a:t>OpenHAB
</a:t>
                      </a:r>
                      <a:r>
                        <a:rPr sz="1100" dirty="0" smtClean="0">
                          <a:latin typeface="STSong" charset="-122"/>
                          <a:ea typeface="STSong" charset="-122"/>
                          <a:cs typeface="STSong" charset="-122"/>
                        </a:rPr>
                        <a:t>CloudMqtt</a:t>
                      </a:r>
                      <a:endParaRPr lang="en-US" sz="1100" dirty="0" smtClean="0">
                        <a:latin typeface="STSong" charset="-122"/>
                        <a:ea typeface="STSong" charset="-122"/>
                        <a:cs typeface="STSong" charset="-122"/>
                      </a:endParaRPr>
                    </a:p>
                    <a:p>
                      <a:pPr algn="l">
                        <a:defRPr sz="1800"/>
                      </a:pPr>
                      <a:r>
                        <a:rPr sz="1100" dirty="0" smtClean="0">
                          <a:latin typeface="STSong" charset="-122"/>
                          <a:ea typeface="STSong" charset="-122"/>
                          <a:cs typeface="STSong" charset="-122"/>
                        </a:rPr>
                        <a:t>Mosquitto</a:t>
                      </a:r>
                      <a:endParaRPr sz="1100" dirty="0">
                        <a:latin typeface="STSong" charset="-122"/>
                        <a:ea typeface="STSong" charset="-122"/>
                        <a:cs typeface="STSong" charset="-122"/>
                      </a:endParaRPr>
                    </a:p>
                  </a:txBody>
                  <a:tcPr marL="0" marR="0" marT="0" marB="0" horzOverflow="overflow"/>
                </a:tc>
              </a:tr>
              <a:tr h="1955409"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100" b="1" dirty="0">
                          <a:solidFill>
                            <a:srgbClr val="FFFFFF"/>
                          </a:solidFill>
                          <a:latin typeface="STSong" charset="-122"/>
                          <a:ea typeface="STSong" charset="-122"/>
                          <a:cs typeface="STSong" charset="-122"/>
                        </a:rPr>
                        <a:t>玩法
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100" dirty="0">
                          <a:latin typeface="STSong" charset="-122"/>
                          <a:ea typeface="STSong" charset="-122"/>
                          <a:cs typeface="STSong" charset="-122"/>
                        </a:rPr>
                        <a:t>1.Apple TV</a:t>
                      </a:r>
                      <a:r>
                        <a:rPr sz="1100" dirty="0" smtClean="0">
                          <a:latin typeface="STSong" charset="-122"/>
                          <a:ea typeface="STSong" charset="-122"/>
                          <a:cs typeface="STSong" charset="-122"/>
                        </a:rPr>
                        <a:t>作为家庭多媒体中心</a:t>
                      </a:r>
                      <a:endParaRPr lang="en-US" sz="1100" dirty="0" smtClean="0">
                        <a:latin typeface="STSong" charset="-122"/>
                        <a:ea typeface="STSong" charset="-122"/>
                        <a:cs typeface="STSong" charset="-122"/>
                      </a:endParaRPr>
                    </a:p>
                    <a:p>
                      <a:pPr algn="l">
                        <a:defRPr sz="1800"/>
                      </a:pPr>
                      <a:r>
                        <a:rPr sz="1100" dirty="0">
                          <a:latin typeface="STSong" charset="-122"/>
                          <a:ea typeface="STSong" charset="-122"/>
                          <a:cs typeface="STSong" charset="-122"/>
                        </a:rPr>
                        <a:t>
2.提供开发平台、sdk，构建生态系统吸引开发者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100" dirty="0">
                          <a:latin typeface="STSong" charset="-122"/>
                          <a:ea typeface="STSong" charset="-122"/>
                          <a:cs typeface="STSong" charset="-122"/>
                        </a:rPr>
                        <a:t>1.Nest采集室内环境数据，</a:t>
                      </a:r>
                      <a:r>
                        <a:rPr sz="1100" dirty="0" smtClean="0">
                          <a:latin typeface="STSong" charset="-122"/>
                          <a:ea typeface="STSong" charset="-122"/>
                          <a:cs typeface="STSong" charset="-122"/>
                        </a:rPr>
                        <a:t>可以作为家里的智能家居控制中心</a:t>
                      </a:r>
                      <a:endParaRPr lang="en-US" sz="1100" dirty="0" smtClean="0">
                        <a:latin typeface="STSong" charset="-122"/>
                        <a:ea typeface="STSong" charset="-122"/>
                        <a:cs typeface="STSong" charset="-122"/>
                      </a:endParaRPr>
                    </a:p>
                    <a:p>
                      <a:pPr algn="l">
                        <a:defRPr sz="1800"/>
                      </a:pPr>
                      <a:r>
                        <a:rPr sz="1100" dirty="0">
                          <a:latin typeface="STSong" charset="-122"/>
                          <a:ea typeface="STSong" charset="-122"/>
                          <a:cs typeface="STSong" charset="-122"/>
                        </a:rPr>
                        <a:t>
2.Dropcam专注基于视觉的婴幼儿监护等特殊应用场景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100" dirty="0">
                          <a:latin typeface="STSong" charset="-122"/>
                          <a:ea typeface="STSong" charset="-122"/>
                          <a:cs typeface="STSong" charset="-122"/>
                        </a:rPr>
                        <a:t>1.小米路由器作为家里上网的入口，</a:t>
                      </a:r>
                      <a:r>
                        <a:rPr sz="1100" dirty="0" smtClean="0">
                          <a:latin typeface="STSong" charset="-122"/>
                          <a:ea typeface="STSong" charset="-122"/>
                          <a:cs typeface="STSong" charset="-122"/>
                        </a:rPr>
                        <a:t>可以带来流量和广告收入</a:t>
                      </a:r>
                      <a:endParaRPr lang="en-US" sz="1100" dirty="0" smtClean="0">
                        <a:latin typeface="STSong" charset="-122"/>
                        <a:ea typeface="STSong" charset="-122"/>
                        <a:cs typeface="STSong" charset="-122"/>
                      </a:endParaRPr>
                    </a:p>
                    <a:p>
                      <a:pPr algn="l">
                        <a:defRPr sz="1800"/>
                      </a:pPr>
                      <a:r>
                        <a:rPr sz="1100" dirty="0">
                          <a:latin typeface="STSong" charset="-122"/>
                          <a:ea typeface="STSong" charset="-122"/>
                          <a:cs typeface="STSong" charset="-122"/>
                        </a:rPr>
                        <a:t>
2.小米盒子类似Apple TV的思路
3.整合第三方产品进入小米生态链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100" dirty="0">
                          <a:latin typeface="STSong" charset="-122"/>
                          <a:ea typeface="STSong" charset="-122"/>
                          <a:cs typeface="STSong" charset="-122"/>
                        </a:rPr>
                        <a:t>1.云端＋</a:t>
                      </a:r>
                      <a:r>
                        <a:rPr sz="1100" dirty="0" smtClean="0">
                          <a:latin typeface="STSong" charset="-122"/>
                          <a:ea typeface="STSong" charset="-122"/>
                          <a:cs typeface="STSong" charset="-122"/>
                        </a:rPr>
                        <a:t>第三方设备接入</a:t>
                      </a:r>
                      <a:endParaRPr lang="en-US" sz="1100" dirty="0" smtClean="0">
                        <a:latin typeface="STSong" charset="-122"/>
                        <a:ea typeface="STSong" charset="-122"/>
                        <a:cs typeface="STSong" charset="-122"/>
                      </a:endParaRPr>
                    </a:p>
                    <a:p>
                      <a:pPr algn="l">
                        <a:defRPr sz="1800"/>
                      </a:pPr>
                      <a:r>
                        <a:rPr sz="1100" dirty="0">
                          <a:latin typeface="STSong" charset="-122"/>
                          <a:ea typeface="STSong" charset="-122"/>
                          <a:cs typeface="STSong" charset="-122"/>
                        </a:rPr>
                        <a:t>
2.语音识别是优势，无需再集成语音服务
</a:t>
                      </a:r>
                      <a:endParaRPr lang="en-US" sz="1100" dirty="0" smtClean="0">
                        <a:latin typeface="STSong" charset="-122"/>
                        <a:ea typeface="STSong" charset="-122"/>
                        <a:cs typeface="STSong" charset="-122"/>
                      </a:endParaRPr>
                    </a:p>
                    <a:p>
                      <a:pPr algn="l">
                        <a:defRPr sz="1800"/>
                      </a:pPr>
                      <a:r>
                        <a:rPr sz="1100" dirty="0" smtClean="0">
                          <a:latin typeface="STSong" charset="-122"/>
                          <a:ea typeface="STSong" charset="-122"/>
                          <a:cs typeface="STSong" charset="-122"/>
                        </a:rPr>
                        <a:t>3</a:t>
                      </a:r>
                      <a:r>
                        <a:rPr sz="1100" dirty="0">
                          <a:latin typeface="STSong" charset="-122"/>
                          <a:ea typeface="STSong" charset="-122"/>
                          <a:cs typeface="STSong" charset="-122"/>
                        </a:rPr>
                        <a:t>.无需再安装App，推广相对更容易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100" dirty="0">
                          <a:latin typeface="STSong" charset="-122"/>
                          <a:ea typeface="STSong" charset="-122"/>
                          <a:cs typeface="STSong" charset="-122"/>
                        </a:rPr>
                        <a:t>1.超级App</a:t>
                      </a:r>
                      <a:r>
                        <a:rPr sz="1100" dirty="0" smtClean="0">
                          <a:latin typeface="STSong" charset="-122"/>
                          <a:ea typeface="STSong" charset="-122"/>
                          <a:cs typeface="STSong" charset="-122"/>
                        </a:rPr>
                        <a:t>的思路类似微信</a:t>
                      </a:r>
                      <a:endParaRPr lang="en-US" sz="1100" dirty="0" smtClean="0">
                        <a:latin typeface="STSong" charset="-122"/>
                        <a:ea typeface="STSong" charset="-122"/>
                        <a:cs typeface="STSong" charset="-122"/>
                      </a:endParaRPr>
                    </a:p>
                    <a:p>
                      <a:pPr algn="l">
                        <a:defRPr sz="1800"/>
                      </a:pPr>
                      <a:r>
                        <a:rPr sz="1100" dirty="0">
                          <a:latin typeface="STSong" charset="-122"/>
                          <a:ea typeface="STSong" charset="-122"/>
                          <a:cs typeface="STSong" charset="-122"/>
                        </a:rPr>
                        <a:t>
2.提供各种开放接口的想法类似OpenHAB
</a:t>
                      </a:r>
                      <a:endParaRPr lang="en-US" sz="1100" dirty="0" smtClean="0">
                        <a:latin typeface="STSong" charset="-122"/>
                        <a:ea typeface="STSong" charset="-122"/>
                        <a:cs typeface="STSong" charset="-122"/>
                      </a:endParaRPr>
                    </a:p>
                    <a:p>
                      <a:pPr algn="l">
                        <a:defRPr sz="1800"/>
                      </a:pPr>
                      <a:r>
                        <a:rPr sz="1100" dirty="0" smtClean="0">
                          <a:latin typeface="STSong" charset="-122"/>
                          <a:ea typeface="STSong" charset="-122"/>
                          <a:cs typeface="STSong" charset="-122"/>
                        </a:rPr>
                        <a:t>3</a:t>
                      </a:r>
                      <a:r>
                        <a:rPr sz="1100" dirty="0">
                          <a:latin typeface="STSong" charset="-122"/>
                          <a:ea typeface="STSong" charset="-122"/>
                          <a:cs typeface="STSong" charset="-122"/>
                        </a:rPr>
                        <a:t>.后期可以整合京东线上的资源
4.不确定有多少厂商接入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100" dirty="0">
                          <a:latin typeface="STSong" charset="-122"/>
                          <a:ea typeface="STSong" charset="-122"/>
                          <a:cs typeface="STSong" charset="-122"/>
                        </a:rPr>
                        <a:t>接入即服务：
1.协议: </a:t>
                      </a:r>
                      <a:r>
                        <a:rPr sz="1100" dirty="0" smtClean="0">
                          <a:latin typeface="STSong" charset="-122"/>
                          <a:ea typeface="STSong" charset="-122"/>
                          <a:cs typeface="STSong" charset="-122"/>
                        </a:rPr>
                        <a:t>mqtt/http</a:t>
                      </a:r>
                      <a:endParaRPr lang="en-US" sz="1100" dirty="0" smtClean="0">
                        <a:latin typeface="STSong" charset="-122"/>
                        <a:ea typeface="STSong" charset="-122"/>
                        <a:cs typeface="STSong" charset="-122"/>
                      </a:endParaRPr>
                    </a:p>
                    <a:p>
                      <a:pPr algn="l">
                        <a:defRPr sz="1800"/>
                      </a:pPr>
                      <a:r>
                        <a:rPr sz="1100" dirty="0">
                          <a:latin typeface="STSong" charset="-122"/>
                          <a:ea typeface="STSong" charset="-122"/>
                          <a:cs typeface="STSong" charset="-122"/>
                        </a:rPr>
                        <a:t>
2.硬件: </a:t>
                      </a:r>
                      <a:r>
                        <a:rPr sz="1100" dirty="0" smtClean="0">
                          <a:latin typeface="STSong" charset="-122"/>
                          <a:ea typeface="STSong" charset="-122"/>
                          <a:cs typeface="STSong" charset="-122"/>
                        </a:rPr>
                        <a:t>wifi/zigbee/bluetooth/zwave</a:t>
                      </a:r>
                      <a:endParaRPr lang="en-US" sz="1100" dirty="0" smtClean="0">
                        <a:latin typeface="STSong" charset="-122"/>
                        <a:ea typeface="STSong" charset="-122"/>
                        <a:cs typeface="STSong" charset="-122"/>
                      </a:endParaRPr>
                    </a:p>
                    <a:p>
                      <a:pPr algn="l">
                        <a:defRPr sz="1800"/>
                      </a:pPr>
                      <a:r>
                        <a:rPr sz="1100" dirty="0">
                          <a:latin typeface="STSong" charset="-122"/>
                          <a:ea typeface="STSong" charset="-122"/>
                          <a:cs typeface="STSong" charset="-122"/>
                        </a:rPr>
                        <a:t>
3.数据: database</a:t>
                      </a:r>
                    </a:p>
                  </a:txBody>
                  <a:tcPr marL="0" marR="0" marT="0" marB="0" horzOverflow="overflow"/>
                </a:tc>
              </a:tr>
              <a:tr h="228600"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100" b="1">
                          <a:solidFill>
                            <a:srgbClr val="FFFFFF"/>
                          </a:solidFill>
                          <a:latin typeface="STSong" charset="-122"/>
                          <a:ea typeface="STSong" charset="-122"/>
                          <a:cs typeface="STSong" charset="-122"/>
                        </a:rPr>
                        <a:t>开放性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100">
                          <a:latin typeface="STSong" charset="-122"/>
                          <a:ea typeface="STSong" charset="-122"/>
                          <a:cs typeface="STSong" charset="-122"/>
                        </a:rPr>
                        <a:t>比较封闭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100">
                          <a:latin typeface="STSong" charset="-122"/>
                          <a:ea typeface="STSong" charset="-122"/>
                          <a:cs typeface="STSong" charset="-122"/>
                        </a:rPr>
                        <a:t>未知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100">
                          <a:latin typeface="STSong" charset="-122"/>
                          <a:ea typeface="STSong" charset="-122"/>
                          <a:cs typeface="STSong" charset="-122"/>
                        </a:rPr>
                        <a:t>一般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100">
                          <a:latin typeface="STSong" charset="-122"/>
                          <a:ea typeface="STSong" charset="-122"/>
                          <a:cs typeface="STSong" charset="-122"/>
                        </a:rPr>
                        <a:t>比较开放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100">
                          <a:latin typeface="STSong" charset="-122"/>
                          <a:ea typeface="STSong" charset="-122"/>
                          <a:cs typeface="STSong" charset="-122"/>
                        </a:rPr>
                        <a:t>比较开放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100">
                          <a:latin typeface="STSong" charset="-122"/>
                          <a:ea typeface="STSong" charset="-122"/>
                          <a:cs typeface="STSong" charset="-122"/>
                        </a:rPr>
                        <a:t>开放</a:t>
                      </a:r>
                    </a:p>
                  </a:txBody>
                  <a:tcPr marL="0" marR="0" marT="0" marB="0" horzOverflow="overflow"/>
                </a:tc>
              </a:tr>
              <a:tr h="910883"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100" b="1">
                          <a:solidFill>
                            <a:srgbClr val="FFFFFF"/>
                          </a:solidFill>
                          <a:latin typeface="STSong" charset="-122"/>
                          <a:ea typeface="STSong" charset="-122"/>
                          <a:cs typeface="STSong" charset="-122"/>
                        </a:rPr>
                        <a:t>安全隐私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100">
                          <a:latin typeface="STSong" charset="-122"/>
                          <a:ea typeface="STSong" charset="-122"/>
                          <a:cs typeface="STSong" charset="-122"/>
                        </a:rPr>
                        <a:t>比较完善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100">
                          <a:latin typeface="STSong" charset="-122"/>
                          <a:ea typeface="STSong" charset="-122"/>
                          <a:cs typeface="STSong" charset="-122"/>
                        </a:rPr>
                        <a:t>担忧（安卓产品权限管理的问题一直解决得不好）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100">
                          <a:latin typeface="STSong" charset="-122"/>
                          <a:ea typeface="STSong" charset="-122"/>
                          <a:cs typeface="STSong" charset="-122"/>
                        </a:rPr>
                        <a:t>担忧（之前已经有人爆出小米路由器劫持用户上网数据）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100">
                          <a:latin typeface="STSong" charset="-122"/>
                          <a:ea typeface="STSong" charset="-122"/>
                          <a:cs typeface="STSong" charset="-122"/>
                        </a:rPr>
                        <a:t>1.相对容易解决设备的安全问题
2.个人隐私的话要看腾讯的节操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100">
                          <a:latin typeface="STSong" charset="-122"/>
                          <a:ea typeface="STSong" charset="-122"/>
                          <a:cs typeface="STSong" charset="-122"/>
                        </a:rPr>
                        <a:t>类似微信/QQ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100" dirty="0">
                          <a:latin typeface="STSong" charset="-122"/>
                          <a:ea typeface="STSong" charset="-122"/>
                          <a:cs typeface="STSong" charset="-122"/>
                        </a:rPr>
                        <a:t>类似微信/QQ的第三方接入设备</a:t>
                      </a:r>
                    </a:p>
                  </a:txBody>
                  <a:tcPr marL="0" marR="0" marT="0" marB="0" horzOverflow="overflow"/>
                </a:tc>
              </a:tr>
            </a:tbl>
          </a:graphicData>
        </a:graphic>
      </p:graphicFrame>
      <p:sp>
        <p:nvSpPr>
          <p:cNvPr id="6" name="Shape 4407"/>
          <p:cNvSpPr txBox="1">
            <a:spLocks/>
          </p:cNvSpPr>
          <p:nvPr/>
        </p:nvSpPr>
        <p:spPr>
          <a:xfrm>
            <a:off x="0" y="0"/>
            <a:ext cx="8407862" cy="14012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400" kern="1200" cap="all" baseline="0">
                <a:solidFill>
                  <a:srgbClr val="298E85"/>
                </a:solidFill>
                <a:effectLst/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 b="1"/>
            </a:pPr>
            <a:r>
              <a:rPr lang="en-US" altLang="zh-CN" sz="2800" b="1" dirty="0" smtClean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3.1</a:t>
            </a:r>
            <a:r>
              <a:rPr lang="zh-CN" altLang="en-US" sz="2800" b="1" dirty="0" smtClean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 关于</a:t>
            </a:r>
            <a:r>
              <a:rPr lang="zh-CN" altLang="en-US" sz="2800" b="1" dirty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智慧社区</a:t>
            </a:r>
            <a:r>
              <a:rPr lang="en-US" altLang="zh-CN" sz="2800" b="1" dirty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/</a:t>
            </a:r>
            <a:r>
              <a:rPr lang="zh-CN" altLang="en-US" sz="2800" b="1" dirty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家居的</a:t>
            </a:r>
            <a:r>
              <a:rPr lang="zh-CN" altLang="en-US" sz="2800" b="1" dirty="0" smtClean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思考－</a:t>
            </a:r>
            <a:r>
              <a:rPr lang="zh-CN" altLang="en-US" sz="2800" b="1" dirty="0" smtClean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大厂的平台大战</a:t>
            </a:r>
            <a:endParaRPr lang="zh-CN" altLang="en-US" sz="2800" b="1" dirty="0">
              <a:solidFill>
                <a:schemeClr val="tx1"/>
              </a:solidFill>
              <a:latin typeface="STSong" charset="-122"/>
              <a:ea typeface="STSong" charset="-122"/>
              <a:cs typeface="STSong" charset="-122"/>
              <a:sym typeface="Helvetic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 dir="r"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4" name="Shape 4384"/>
          <p:cNvSpPr>
            <a:spLocks noGrp="1"/>
          </p:cNvSpPr>
          <p:nvPr>
            <p:ph type="sldNum" sz="quarter" idx="2"/>
          </p:nvPr>
        </p:nvSpPr>
        <p:spPr>
          <a:xfrm>
            <a:off x="8763209" y="6599835"/>
            <a:ext cx="137202" cy="15583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</a:t>
            </a:fld>
            <a:endParaRPr/>
          </a:p>
        </p:txBody>
      </p:sp>
      <p:sp>
        <p:nvSpPr>
          <p:cNvPr id="4385" name="Shape 438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>
              <a:lnSpc>
                <a:spcPct val="85000"/>
              </a:lnSpc>
              <a:defRPr sz="4500" b="1" spc="-125">
                <a:solidFill>
                  <a:srgbClr val="2BBC9B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rPr dirty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提纲</a:t>
            </a:r>
          </a:p>
        </p:txBody>
      </p:sp>
      <p:sp>
        <p:nvSpPr>
          <p:cNvPr id="4386" name="Shape 4386"/>
          <p:cNvSpPr>
            <a:spLocks noGrp="1"/>
          </p:cNvSpPr>
          <p:nvPr>
            <p:ph type="body" sz="half" idx="1"/>
          </p:nvPr>
        </p:nvSpPr>
        <p:spPr>
          <a:xfrm>
            <a:off x="4058918" y="310895"/>
            <a:ext cx="3895345" cy="6208778"/>
          </a:xfrm>
          <a:prstGeom prst="rect">
            <a:avLst/>
          </a:prstGeom>
        </p:spPr>
        <p:txBody>
          <a:bodyPr/>
          <a:lstStyle/>
          <a:p>
            <a:pPr marL="228600" indent="-228600">
              <a:buClr>
                <a:srgbClr val="6DB344"/>
              </a:buClr>
              <a:buSzPct val="90000"/>
              <a:buFont typeface="Arial"/>
              <a:buChar char="•"/>
              <a:defRPr>
                <a:solidFill>
                  <a:srgbClr val="435153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 lang="en-US" dirty="0" smtClean="0">
                <a:latin typeface="STSong" charset="-122"/>
                <a:ea typeface="STSong" charset="-122"/>
                <a:cs typeface="STSong" charset="-122"/>
              </a:rPr>
              <a:t>1. </a:t>
            </a:r>
            <a:r>
              <a:rPr dirty="0" smtClean="0">
                <a:latin typeface="STSong" charset="-122"/>
                <a:ea typeface="STSong" charset="-122"/>
                <a:cs typeface="STSong" charset="-122"/>
              </a:rPr>
              <a:t>安防展厂商归类</a:t>
            </a:r>
            <a:endParaRPr dirty="0">
              <a:latin typeface="STSong" charset="-122"/>
              <a:ea typeface="STSong" charset="-122"/>
              <a:cs typeface="STSong" charset="-122"/>
            </a:endParaRPr>
          </a:p>
          <a:p>
            <a:pPr marL="228600" indent="-228600">
              <a:buClr>
                <a:srgbClr val="6DB344"/>
              </a:buClr>
              <a:buSzPct val="90000"/>
              <a:buFont typeface="Arial"/>
              <a:buChar char="•"/>
              <a:defRPr>
                <a:solidFill>
                  <a:srgbClr val="435153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 lang="en-US" dirty="0" smtClean="0">
                <a:latin typeface="STSong" charset="-122"/>
                <a:ea typeface="STSong" charset="-122"/>
                <a:cs typeface="STSong" charset="-122"/>
              </a:rPr>
              <a:t>2. </a:t>
            </a:r>
            <a:r>
              <a:rPr dirty="0" smtClean="0">
                <a:latin typeface="STSong" charset="-122"/>
                <a:ea typeface="STSong" charset="-122"/>
                <a:cs typeface="STSong" charset="-122"/>
              </a:rPr>
              <a:t>安防展亮点分析</a:t>
            </a:r>
            <a:endParaRPr dirty="0">
              <a:latin typeface="STSong" charset="-122"/>
              <a:ea typeface="STSong" charset="-122"/>
              <a:cs typeface="STSong" charset="-122"/>
            </a:endParaRPr>
          </a:p>
          <a:p>
            <a:pPr marL="228600" indent="-228600">
              <a:buClr>
                <a:srgbClr val="6DB344"/>
              </a:buClr>
              <a:buSzPct val="90000"/>
              <a:buFont typeface="Arial"/>
              <a:buChar char="•"/>
              <a:defRPr>
                <a:solidFill>
                  <a:srgbClr val="435153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 lang="en-US" dirty="0" smtClean="0">
                <a:latin typeface="STSong" charset="-122"/>
                <a:ea typeface="STSong" charset="-122"/>
                <a:cs typeface="STSong" charset="-122"/>
              </a:rPr>
              <a:t>3. </a:t>
            </a:r>
            <a:r>
              <a:rPr dirty="0" smtClean="0">
                <a:latin typeface="STSong" charset="-122"/>
                <a:ea typeface="STSong" charset="-122"/>
                <a:cs typeface="STSong" charset="-122"/>
              </a:rPr>
              <a:t>关于智慧社区</a:t>
            </a:r>
            <a:r>
              <a:rPr dirty="0">
                <a:latin typeface="STSong" charset="-122"/>
                <a:ea typeface="STSong" charset="-122"/>
                <a:cs typeface="STSong" charset="-122"/>
              </a:rPr>
              <a:t>/家居的思考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 dir="r"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4" name="Shape 451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20</a:t>
            </a:fld>
            <a:endParaRPr/>
          </a:p>
        </p:txBody>
      </p:sp>
      <p:sp>
        <p:nvSpPr>
          <p:cNvPr id="4516" name="Shape 4516"/>
          <p:cNvSpPr>
            <a:spLocks noGrp="1"/>
          </p:cNvSpPr>
          <p:nvPr>
            <p:ph type="body" sz="half" idx="1"/>
          </p:nvPr>
        </p:nvSpPr>
        <p:spPr>
          <a:xfrm>
            <a:off x="4685946" y="1019080"/>
            <a:ext cx="4124674" cy="4552749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176021" indent="-176021" defTabSz="704087">
              <a:spcBef>
                <a:spcPts val="1000"/>
              </a:spcBef>
              <a:defRPr sz="1540">
                <a:latin typeface="+mj-lt"/>
                <a:ea typeface="+mj-ea"/>
                <a:cs typeface="+mj-cs"/>
                <a:sym typeface="Calibri"/>
              </a:defRPr>
            </a:pPr>
            <a:r>
              <a:rPr sz="1400" dirty="0" smtClean="0">
                <a:latin typeface="STSong" charset="-122"/>
                <a:ea typeface="STSong" charset="-122"/>
                <a:cs typeface="STSong" charset="-122"/>
              </a:rPr>
              <a:t>接入</a:t>
            </a:r>
            <a:r>
              <a:rPr lang="zh-CN" altLang="en-US" sz="1400" dirty="0" smtClean="0">
                <a:latin typeface="STSong" charset="-122"/>
                <a:ea typeface="STSong" charset="-122"/>
                <a:cs typeface="STSong" charset="-122"/>
              </a:rPr>
              <a:t>中心</a:t>
            </a:r>
            <a:r>
              <a:rPr sz="1400" dirty="0" smtClean="0">
                <a:latin typeface="STSong" charset="-122"/>
                <a:ea typeface="STSong" charset="-122"/>
                <a:cs typeface="STSong" charset="-122"/>
              </a:rPr>
              <a:t>+</a:t>
            </a:r>
            <a:r>
              <a:rPr sz="1400" dirty="0">
                <a:latin typeface="STSong" charset="-122"/>
                <a:ea typeface="STSong" charset="-122"/>
                <a:cs typeface="STSong" charset="-122"/>
              </a:rPr>
              <a:t>联动的思考和初步方案</a:t>
            </a:r>
          </a:p>
          <a:p>
            <a:pPr marL="488950" lvl="1" indent="-176021" defTabSz="704087">
              <a:spcBef>
                <a:spcPts val="1000"/>
              </a:spcBef>
              <a:buSzPct val="90000"/>
              <a:buChar char="•"/>
              <a:defRPr sz="1540">
                <a:latin typeface="+mj-lt"/>
                <a:ea typeface="+mj-ea"/>
                <a:cs typeface="+mj-cs"/>
                <a:sym typeface="Calibri"/>
              </a:defRPr>
            </a:pPr>
            <a:r>
              <a:rPr sz="1400" dirty="0">
                <a:latin typeface="STSong" charset="-122"/>
                <a:ea typeface="STSong" charset="-122"/>
                <a:cs typeface="STSong" charset="-122"/>
              </a:rPr>
              <a:t>关键车：OpenHAB、IFTTT、MQTT</a:t>
            </a:r>
          </a:p>
          <a:p>
            <a:pPr marL="488950" lvl="1" indent="-176021" defTabSz="704087">
              <a:spcBef>
                <a:spcPts val="1000"/>
              </a:spcBef>
              <a:buSzPct val="90000"/>
              <a:buChar char="•"/>
              <a:defRPr sz="1540">
                <a:latin typeface="+mj-lt"/>
                <a:ea typeface="+mj-ea"/>
                <a:cs typeface="+mj-cs"/>
                <a:sym typeface="Calibri"/>
              </a:defRPr>
            </a:pPr>
            <a:r>
              <a:rPr sz="1400" dirty="0">
                <a:latin typeface="STSong" charset="-122"/>
                <a:ea typeface="STSong" charset="-122"/>
                <a:cs typeface="STSong" charset="-122"/>
              </a:rPr>
              <a:t>OpenHAB</a:t>
            </a:r>
          </a:p>
          <a:p>
            <a:pPr marL="614854" lvl="2" indent="-176021" defTabSz="704087">
              <a:spcBef>
                <a:spcPts val="1000"/>
              </a:spcBef>
              <a:buSzPct val="90000"/>
              <a:buChar char="•"/>
              <a:defRPr sz="1540">
                <a:latin typeface="+mj-lt"/>
                <a:ea typeface="+mj-ea"/>
                <a:cs typeface="+mj-cs"/>
                <a:sym typeface="Calibri"/>
              </a:defRPr>
            </a:pPr>
            <a:r>
              <a:rPr sz="1400"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STSong" charset="-122"/>
                <a:ea typeface="STSong" charset="-122"/>
                <a:cs typeface="STSong" charset="-122"/>
                <a:hlinkClick r:id="rId2"/>
              </a:rPr>
              <a:t>http://www.openhab.org</a:t>
            </a:r>
          </a:p>
          <a:p>
            <a:pPr marL="614854" lvl="2" indent="-176021" defTabSz="704087">
              <a:spcBef>
                <a:spcPts val="1000"/>
              </a:spcBef>
              <a:buSzPct val="90000"/>
              <a:buChar char="•"/>
              <a:defRPr sz="1540">
                <a:latin typeface="+mj-lt"/>
                <a:ea typeface="+mj-ea"/>
                <a:cs typeface="+mj-cs"/>
                <a:sym typeface="Calibri"/>
              </a:defRPr>
            </a:pPr>
            <a:r>
              <a:rPr sz="1400" dirty="0">
                <a:latin typeface="STSong" charset="-122"/>
                <a:ea typeface="STSong" charset="-122"/>
                <a:cs typeface="STSong" charset="-122"/>
              </a:rPr>
              <a:t>提供全面的标准协议接入</a:t>
            </a:r>
          </a:p>
          <a:p>
            <a:pPr marL="614854" lvl="2" indent="-176021" defTabSz="704087">
              <a:spcBef>
                <a:spcPts val="1000"/>
              </a:spcBef>
              <a:buSzPct val="90000"/>
              <a:buChar char="•"/>
              <a:defRPr sz="1540">
                <a:latin typeface="+mj-lt"/>
                <a:ea typeface="+mj-ea"/>
                <a:cs typeface="+mj-cs"/>
                <a:sym typeface="Calibri"/>
              </a:defRPr>
            </a:pPr>
            <a:r>
              <a:rPr sz="1400" dirty="0">
                <a:latin typeface="STSong" charset="-122"/>
                <a:ea typeface="STSong" charset="-122"/>
                <a:cs typeface="STSong" charset="-122"/>
              </a:rPr>
              <a:t>可自定义规则：为IFTTT提供可能</a:t>
            </a:r>
          </a:p>
          <a:p>
            <a:pPr marL="488950" lvl="1" indent="-176021" defTabSz="704087">
              <a:spcBef>
                <a:spcPts val="1000"/>
              </a:spcBef>
              <a:buSzPct val="90000"/>
              <a:buChar char="•"/>
              <a:defRPr sz="1540">
                <a:latin typeface="+mj-lt"/>
                <a:ea typeface="+mj-ea"/>
                <a:cs typeface="+mj-cs"/>
                <a:sym typeface="Calibri"/>
              </a:defRPr>
            </a:pPr>
            <a:r>
              <a:rPr sz="1400" dirty="0">
                <a:latin typeface="STSong" charset="-122"/>
                <a:ea typeface="STSong" charset="-122"/>
                <a:cs typeface="STSong" charset="-122"/>
              </a:rPr>
              <a:t>IFTTT: if this then that</a:t>
            </a:r>
          </a:p>
          <a:p>
            <a:pPr marL="614854" lvl="2" indent="-176021" defTabSz="704087">
              <a:spcBef>
                <a:spcPts val="1000"/>
              </a:spcBef>
              <a:buSzPct val="90000"/>
              <a:buChar char="•"/>
              <a:defRPr sz="1540">
                <a:latin typeface="+mj-lt"/>
                <a:ea typeface="+mj-ea"/>
                <a:cs typeface="+mj-cs"/>
                <a:sym typeface="Calibri"/>
              </a:defRPr>
            </a:pPr>
            <a:r>
              <a:rPr sz="1400"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STSong" charset="-122"/>
                <a:ea typeface="STSong" charset="-122"/>
                <a:cs typeface="STSong" charset="-122"/>
                <a:hlinkClick r:id="rId3"/>
              </a:rPr>
              <a:t>https://ifttt.com</a:t>
            </a:r>
          </a:p>
          <a:p>
            <a:pPr marL="614854" lvl="2" indent="-176021" defTabSz="704087">
              <a:spcBef>
                <a:spcPts val="1000"/>
              </a:spcBef>
              <a:buSzPct val="90000"/>
              <a:buChar char="•"/>
              <a:defRPr sz="1540">
                <a:latin typeface="+mj-lt"/>
                <a:ea typeface="+mj-ea"/>
                <a:cs typeface="+mj-cs"/>
                <a:sym typeface="Calibri"/>
              </a:defRPr>
            </a:pPr>
            <a:r>
              <a:rPr sz="1400" dirty="0">
                <a:latin typeface="STSong" charset="-122"/>
                <a:ea typeface="STSong" charset="-122"/>
                <a:cs typeface="STSong" charset="-122"/>
              </a:rPr>
              <a:t>本质：应用联动</a:t>
            </a:r>
          </a:p>
          <a:p>
            <a:pPr marL="488950" lvl="1" indent="-176021" defTabSz="704087">
              <a:spcBef>
                <a:spcPts val="1000"/>
              </a:spcBef>
              <a:buSzPct val="90000"/>
              <a:buChar char="•"/>
              <a:defRPr sz="1540">
                <a:latin typeface="+mj-lt"/>
                <a:ea typeface="+mj-ea"/>
                <a:cs typeface="+mj-cs"/>
                <a:sym typeface="Calibri"/>
              </a:defRPr>
            </a:pPr>
            <a:r>
              <a:rPr sz="1400" dirty="0">
                <a:latin typeface="STSong" charset="-122"/>
                <a:ea typeface="STSong" charset="-122"/>
                <a:cs typeface="STSong" charset="-122"/>
              </a:rPr>
              <a:t>MQTT协议</a:t>
            </a:r>
          </a:p>
          <a:p>
            <a:pPr marL="614854" lvl="2" indent="-176021" defTabSz="704087">
              <a:spcBef>
                <a:spcPts val="1000"/>
              </a:spcBef>
              <a:buSzPct val="90000"/>
              <a:buChar char="•"/>
              <a:defRPr sz="1540">
                <a:latin typeface="+mj-lt"/>
                <a:ea typeface="+mj-ea"/>
                <a:cs typeface="+mj-cs"/>
                <a:sym typeface="Calibri"/>
              </a:defRPr>
            </a:pPr>
            <a:r>
              <a:rPr sz="1400" dirty="0">
                <a:latin typeface="STSong" charset="-122"/>
                <a:ea typeface="STSong" charset="-122"/>
                <a:cs typeface="STSong" charset="-122"/>
              </a:rPr>
              <a:t>订阅＋推送</a:t>
            </a:r>
          </a:p>
          <a:p>
            <a:pPr marL="614854" lvl="2" indent="-176021" defTabSz="704087">
              <a:spcBef>
                <a:spcPts val="1000"/>
              </a:spcBef>
              <a:buSzPct val="90000"/>
              <a:buChar char="•"/>
              <a:defRPr sz="1540">
                <a:latin typeface="+mj-lt"/>
                <a:ea typeface="+mj-ea"/>
                <a:cs typeface="+mj-cs"/>
                <a:sym typeface="Calibri"/>
              </a:defRPr>
            </a:pPr>
            <a:r>
              <a:rPr sz="1400" dirty="0">
                <a:latin typeface="STSong" charset="-122"/>
                <a:ea typeface="STSong" charset="-122"/>
                <a:cs typeface="STSong" charset="-122"/>
              </a:rPr>
              <a:t>简洁、可靠的IoT协议</a:t>
            </a:r>
          </a:p>
          <a:p>
            <a:pPr marL="614854" lvl="2" indent="-176021" defTabSz="704087">
              <a:spcBef>
                <a:spcPts val="1000"/>
              </a:spcBef>
              <a:buSzPct val="90000"/>
              <a:buChar char="•"/>
              <a:defRPr sz="1540">
                <a:latin typeface="+mj-lt"/>
                <a:ea typeface="+mj-ea"/>
                <a:cs typeface="+mj-cs"/>
                <a:sym typeface="Calibri"/>
              </a:defRPr>
            </a:pPr>
            <a:r>
              <a:rPr sz="1400" dirty="0">
                <a:latin typeface="STSong" charset="-122"/>
                <a:ea typeface="STSong" charset="-122"/>
                <a:cs typeface="STSong" charset="-122"/>
              </a:rPr>
              <a:t>多平台开源实现，方便部署</a:t>
            </a:r>
          </a:p>
        </p:txBody>
      </p:sp>
      <p:pic>
        <p:nvPicPr>
          <p:cNvPr id="4517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99137" y="1550389"/>
            <a:ext cx="4753797" cy="3490130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Shape 4407"/>
          <p:cNvSpPr txBox="1">
            <a:spLocks/>
          </p:cNvSpPr>
          <p:nvPr/>
        </p:nvSpPr>
        <p:spPr>
          <a:xfrm>
            <a:off x="0" y="0"/>
            <a:ext cx="8407862" cy="14012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400" kern="1200" cap="all" baseline="0">
                <a:solidFill>
                  <a:srgbClr val="298E85"/>
                </a:solidFill>
                <a:effectLst/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 b="1"/>
            </a:pPr>
            <a:r>
              <a:rPr lang="en-US" altLang="zh-CN" sz="2800" b="1" dirty="0" smtClean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3.2</a:t>
            </a:r>
            <a:r>
              <a:rPr lang="zh-CN" altLang="en-US" sz="2800" b="1" dirty="0" smtClean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 关于</a:t>
            </a:r>
            <a:r>
              <a:rPr lang="zh-CN" altLang="en-US" sz="2800" b="1" dirty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智慧社区</a:t>
            </a:r>
            <a:r>
              <a:rPr lang="en-US" altLang="zh-CN" sz="2800" b="1" dirty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/</a:t>
            </a:r>
            <a:r>
              <a:rPr lang="zh-CN" altLang="en-US" sz="2800" b="1" dirty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家居的</a:t>
            </a:r>
            <a:r>
              <a:rPr lang="zh-CN" altLang="en-US" sz="2800" b="1" dirty="0" smtClean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思考－</a:t>
            </a:r>
            <a:r>
              <a:rPr lang="zh-CN" altLang="en-US" sz="2800" b="1" dirty="0" smtClean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接入中心＋联动</a:t>
            </a:r>
            <a:endParaRPr lang="zh-CN" altLang="en-US" sz="2800" b="1" dirty="0">
              <a:solidFill>
                <a:schemeClr val="tx1"/>
              </a:solidFill>
              <a:latin typeface="STSong" charset="-122"/>
              <a:ea typeface="STSong" charset="-122"/>
              <a:cs typeface="STSong" charset="-122"/>
              <a:sym typeface="Helvetic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9" name="Shape 451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21</a:t>
            </a:fld>
            <a:endParaRPr/>
          </a:p>
        </p:txBody>
      </p:sp>
      <p:sp>
        <p:nvSpPr>
          <p:cNvPr id="4521" name="Shape 4521"/>
          <p:cNvSpPr>
            <a:spLocks noGrp="1"/>
          </p:cNvSpPr>
          <p:nvPr>
            <p:ph type="body" sz="half" idx="1"/>
          </p:nvPr>
        </p:nvSpPr>
        <p:spPr>
          <a:xfrm>
            <a:off x="119535" y="1040286"/>
            <a:ext cx="8601295" cy="5118439"/>
          </a:xfrm>
          <a:prstGeom prst="rect">
            <a:avLst/>
          </a:prstGeom>
        </p:spPr>
        <p:txBody>
          <a:bodyPr>
            <a:noAutofit/>
          </a:bodyPr>
          <a:lstStyle/>
          <a:p>
            <a:pPr marL="116586" indent="-116586" defTabSz="466344">
              <a:spcBef>
                <a:spcPts val="700"/>
              </a:spcBef>
              <a:defRPr sz="1020">
                <a:latin typeface="+mj-lt"/>
                <a:ea typeface="+mj-ea"/>
                <a:cs typeface="+mj-cs"/>
                <a:sym typeface="Calibri"/>
              </a:defRPr>
            </a:pPr>
            <a:r>
              <a:rPr sz="1200" dirty="0" smtClean="0">
                <a:latin typeface="STSong" charset="-122"/>
                <a:ea typeface="STSong" charset="-122"/>
                <a:cs typeface="STSong" charset="-122"/>
              </a:rPr>
              <a:t>初步产品</a:t>
            </a:r>
            <a:r>
              <a:rPr lang="zh-CN" altLang="en-US" sz="1200" dirty="0" smtClean="0">
                <a:latin typeface="STSong" charset="-122"/>
                <a:ea typeface="STSong" charset="-122"/>
                <a:cs typeface="STSong" charset="-122"/>
              </a:rPr>
              <a:t>构想</a:t>
            </a:r>
            <a:r>
              <a:rPr sz="1200" dirty="0" smtClean="0">
                <a:latin typeface="STSong" charset="-122"/>
                <a:ea typeface="STSong" charset="-122"/>
                <a:cs typeface="STSong" charset="-122"/>
              </a:rPr>
              <a:t>：</a:t>
            </a:r>
            <a:r>
              <a:rPr sz="1200" dirty="0">
                <a:latin typeface="STSong" charset="-122"/>
                <a:ea typeface="STSong" charset="-122"/>
                <a:cs typeface="STSong" charset="-122"/>
              </a:rPr>
              <a:t>基于可视对讲的智能家居/智慧社区的产品，主要改造的是可视对讲室内机</a:t>
            </a:r>
          </a:p>
          <a:p>
            <a:pPr marL="116586" indent="-116586" defTabSz="466344">
              <a:spcBef>
                <a:spcPts val="700"/>
              </a:spcBef>
              <a:defRPr sz="1020">
                <a:latin typeface="+mj-lt"/>
                <a:ea typeface="+mj-ea"/>
                <a:cs typeface="+mj-cs"/>
                <a:sym typeface="Calibri"/>
              </a:defRPr>
            </a:pPr>
            <a:r>
              <a:rPr sz="1200" dirty="0">
                <a:latin typeface="STSong" charset="-122"/>
                <a:ea typeface="STSong" charset="-122"/>
                <a:cs typeface="STSong" charset="-122"/>
              </a:rPr>
              <a:t>产品定位以及为什么选可视对讲：</a:t>
            </a:r>
          </a:p>
          <a:p>
            <a:pPr marL="323850" lvl="1" indent="-116586" defTabSz="466344">
              <a:spcBef>
                <a:spcPts val="700"/>
              </a:spcBef>
              <a:buSzPct val="90000"/>
              <a:buChar char="•"/>
              <a:defRPr sz="1020">
                <a:latin typeface="+mj-lt"/>
                <a:ea typeface="+mj-ea"/>
                <a:cs typeface="+mj-cs"/>
                <a:sym typeface="Calibri"/>
              </a:defRPr>
            </a:pPr>
            <a:r>
              <a:rPr sz="1200" dirty="0">
                <a:latin typeface="STSong" charset="-122"/>
                <a:ea typeface="STSong" charset="-122"/>
                <a:cs typeface="STSong" charset="-122"/>
              </a:rPr>
              <a:t>1. 结合开发商、前装：刚需、难替代、市场足够大</a:t>
            </a:r>
          </a:p>
          <a:p>
            <a:pPr marL="323850" lvl="1" indent="-116586" defTabSz="466344">
              <a:spcBef>
                <a:spcPts val="700"/>
              </a:spcBef>
              <a:buSzPct val="90000"/>
              <a:buChar char="•"/>
              <a:defRPr sz="1020">
                <a:latin typeface="+mj-lt"/>
                <a:ea typeface="+mj-ea"/>
                <a:cs typeface="+mj-cs"/>
                <a:sym typeface="Calibri"/>
              </a:defRPr>
            </a:pPr>
            <a:r>
              <a:rPr sz="1200" dirty="0">
                <a:latin typeface="STSong" charset="-122"/>
                <a:ea typeface="STSong" charset="-122"/>
                <a:cs typeface="STSong" charset="-122"/>
              </a:rPr>
              <a:t>2. 集成可视对讲室内机、门口机、门锁：智能化室内机，做可视对讲版的Nest</a:t>
            </a:r>
          </a:p>
          <a:p>
            <a:pPr marL="323850" lvl="1" indent="-116586" defTabSz="466344">
              <a:spcBef>
                <a:spcPts val="700"/>
              </a:spcBef>
              <a:buSzPct val="90000"/>
              <a:buChar char="•"/>
              <a:defRPr sz="1020">
                <a:latin typeface="+mj-lt"/>
                <a:ea typeface="+mj-ea"/>
                <a:cs typeface="+mj-cs"/>
                <a:sym typeface="Calibri"/>
              </a:defRPr>
            </a:pPr>
            <a:r>
              <a:rPr sz="1200" dirty="0">
                <a:latin typeface="STSong" charset="-122"/>
                <a:ea typeface="STSong" charset="-122"/>
                <a:cs typeface="STSong" charset="-122"/>
              </a:rPr>
              <a:t>3. 后期考虑和物业系统集成：连接家与社区的唯一通路</a:t>
            </a:r>
          </a:p>
          <a:p>
            <a:pPr marL="323850" lvl="1" indent="-116586" defTabSz="466344">
              <a:spcBef>
                <a:spcPts val="700"/>
              </a:spcBef>
              <a:buSzPct val="90000"/>
              <a:buChar char="•"/>
              <a:defRPr sz="1020">
                <a:latin typeface="+mj-lt"/>
                <a:ea typeface="+mj-ea"/>
                <a:cs typeface="+mj-cs"/>
                <a:sym typeface="Calibri"/>
              </a:defRPr>
            </a:pPr>
            <a:r>
              <a:rPr sz="1200" dirty="0">
                <a:latin typeface="STSong" charset="-122"/>
                <a:ea typeface="STSong" charset="-122"/>
                <a:cs typeface="STSong" charset="-122"/>
              </a:rPr>
              <a:t>4. 屏幕：电视、PC、手机平板以外的家庭第四屏</a:t>
            </a:r>
          </a:p>
          <a:p>
            <a:pPr marL="116586" indent="-116586" defTabSz="466344">
              <a:spcBef>
                <a:spcPts val="700"/>
              </a:spcBef>
              <a:defRPr sz="1020">
                <a:latin typeface="+mj-lt"/>
                <a:ea typeface="+mj-ea"/>
                <a:cs typeface="+mj-cs"/>
                <a:sym typeface="Calibri"/>
              </a:defRPr>
            </a:pPr>
            <a:r>
              <a:rPr sz="1200" dirty="0">
                <a:latin typeface="STSong" charset="-122"/>
                <a:ea typeface="STSong" charset="-122"/>
                <a:cs typeface="STSong" charset="-122"/>
              </a:rPr>
              <a:t>差异化：</a:t>
            </a:r>
          </a:p>
          <a:p>
            <a:pPr marL="323850" lvl="1" indent="-116586" defTabSz="466344">
              <a:spcBef>
                <a:spcPts val="700"/>
              </a:spcBef>
              <a:buSzPct val="90000"/>
              <a:buChar char="•"/>
              <a:defRPr sz="1020">
                <a:latin typeface="+mj-lt"/>
                <a:ea typeface="+mj-ea"/>
                <a:cs typeface="+mj-cs"/>
                <a:sym typeface="Calibri"/>
              </a:defRPr>
            </a:pPr>
            <a:r>
              <a:rPr sz="1200" dirty="0">
                <a:latin typeface="STSong" charset="-122"/>
                <a:ea typeface="STSong" charset="-122"/>
                <a:cs typeface="STSong" charset="-122"/>
              </a:rPr>
              <a:t>室内机</a:t>
            </a:r>
          </a:p>
          <a:p>
            <a:pPr marL="407241" lvl="2" indent="-116586" defTabSz="466344">
              <a:spcBef>
                <a:spcPts val="700"/>
              </a:spcBef>
              <a:buSzPct val="90000"/>
              <a:buChar char="•"/>
              <a:defRPr sz="1020">
                <a:latin typeface="+mj-lt"/>
                <a:ea typeface="+mj-ea"/>
                <a:cs typeface="+mj-cs"/>
                <a:sym typeface="Calibri"/>
              </a:defRPr>
            </a:pPr>
            <a:r>
              <a:rPr sz="1200" dirty="0">
                <a:latin typeface="STSong" charset="-122"/>
                <a:ea typeface="STSong" charset="-122"/>
                <a:cs typeface="STSong" charset="-122"/>
              </a:rPr>
              <a:t>相比普通室内机，如果集成类似OpenHAB的功能，即有平台能力，可以接入其他标准协议产品，类似智能家居网关</a:t>
            </a:r>
          </a:p>
          <a:p>
            <a:pPr marL="407241" lvl="2" indent="-116586" defTabSz="466344">
              <a:spcBef>
                <a:spcPts val="700"/>
              </a:spcBef>
              <a:buSzPct val="90000"/>
              <a:buChar char="•"/>
              <a:defRPr sz="1020">
                <a:latin typeface="+mj-lt"/>
                <a:ea typeface="+mj-ea"/>
                <a:cs typeface="+mj-cs"/>
                <a:sym typeface="Calibri"/>
              </a:defRPr>
            </a:pPr>
            <a:r>
              <a:rPr sz="1200" dirty="0">
                <a:latin typeface="STSong" charset="-122"/>
                <a:ea typeface="STSong" charset="-122"/>
                <a:cs typeface="STSong" charset="-122"/>
              </a:rPr>
              <a:t>支持符合标准协议的设备接入</a:t>
            </a:r>
          </a:p>
          <a:p>
            <a:pPr marL="407241" lvl="2" indent="-116586" defTabSz="466344">
              <a:spcBef>
                <a:spcPts val="700"/>
              </a:spcBef>
              <a:buSzPct val="90000"/>
              <a:buChar char="•"/>
              <a:defRPr sz="1020">
                <a:latin typeface="+mj-lt"/>
                <a:ea typeface="+mj-ea"/>
                <a:cs typeface="+mj-cs"/>
                <a:sym typeface="Calibri"/>
              </a:defRPr>
            </a:pPr>
            <a:r>
              <a:rPr sz="1200" dirty="0">
                <a:latin typeface="STSong" charset="-122"/>
                <a:ea typeface="STSong" charset="-122"/>
                <a:cs typeface="STSong" charset="-122"/>
              </a:rPr>
              <a:t>连接云端，实现IFTTT等功能</a:t>
            </a:r>
          </a:p>
          <a:p>
            <a:pPr marL="323850" lvl="1" indent="-116586" defTabSz="466344">
              <a:spcBef>
                <a:spcPts val="700"/>
              </a:spcBef>
              <a:buSzPct val="90000"/>
              <a:buChar char="•"/>
              <a:defRPr sz="1020">
                <a:latin typeface="+mj-lt"/>
                <a:ea typeface="+mj-ea"/>
                <a:cs typeface="+mj-cs"/>
                <a:sym typeface="Calibri"/>
              </a:defRPr>
            </a:pPr>
            <a:r>
              <a:rPr sz="1200" dirty="0">
                <a:latin typeface="STSong" charset="-122"/>
                <a:ea typeface="STSong" charset="-122"/>
                <a:cs typeface="STSong" charset="-122"/>
              </a:rPr>
              <a:t>门锁</a:t>
            </a:r>
          </a:p>
          <a:p>
            <a:pPr marL="407241" lvl="2" indent="-116586" defTabSz="466344">
              <a:spcBef>
                <a:spcPts val="700"/>
              </a:spcBef>
              <a:buSzPct val="90000"/>
              <a:buChar char="•"/>
              <a:defRPr sz="1020">
                <a:latin typeface="+mj-lt"/>
                <a:ea typeface="+mj-ea"/>
                <a:cs typeface="+mj-cs"/>
                <a:sym typeface="Calibri"/>
              </a:defRPr>
            </a:pPr>
            <a:r>
              <a:rPr sz="1200" dirty="0">
                <a:latin typeface="STSong" charset="-122"/>
                <a:ea typeface="STSong" charset="-122"/>
                <a:cs typeface="STSong" charset="-122"/>
              </a:rPr>
              <a:t>接入室内机，远程查看门是否上锁</a:t>
            </a:r>
          </a:p>
          <a:p>
            <a:pPr marL="407241" lvl="2" indent="-116586" defTabSz="466344">
              <a:spcBef>
                <a:spcPts val="700"/>
              </a:spcBef>
              <a:buSzPct val="90000"/>
              <a:buChar char="•"/>
              <a:defRPr sz="1020">
                <a:latin typeface="+mj-lt"/>
                <a:ea typeface="+mj-ea"/>
                <a:cs typeface="+mj-cs"/>
                <a:sym typeface="Calibri"/>
              </a:defRPr>
            </a:pPr>
            <a:r>
              <a:rPr sz="1200" dirty="0">
                <a:latin typeface="STSong" charset="-122"/>
                <a:ea typeface="STSong" charset="-122"/>
                <a:cs typeface="STSong" charset="-122"/>
              </a:rPr>
              <a:t>无需花哨的指纹、密码、人脸识别开门功能，几乎不用，且安全性有待考量</a:t>
            </a:r>
          </a:p>
          <a:p>
            <a:pPr marL="323850" lvl="1" indent="-116586" defTabSz="466344">
              <a:spcBef>
                <a:spcPts val="700"/>
              </a:spcBef>
              <a:buSzPct val="90000"/>
              <a:buChar char="•"/>
              <a:defRPr sz="1020">
                <a:latin typeface="+mj-lt"/>
                <a:ea typeface="+mj-ea"/>
                <a:cs typeface="+mj-cs"/>
                <a:sym typeface="Calibri"/>
              </a:defRPr>
            </a:pPr>
            <a:r>
              <a:rPr sz="1200" dirty="0">
                <a:latin typeface="STSong" charset="-122"/>
                <a:ea typeface="STSong" charset="-122"/>
                <a:cs typeface="STSong" charset="-122"/>
              </a:rPr>
              <a:t>门口机</a:t>
            </a:r>
          </a:p>
          <a:p>
            <a:pPr marL="407241" lvl="2" indent="-116586" defTabSz="466344">
              <a:spcBef>
                <a:spcPts val="700"/>
              </a:spcBef>
              <a:buSzPct val="90000"/>
              <a:buChar char="•"/>
              <a:defRPr sz="1020">
                <a:latin typeface="+mj-lt"/>
                <a:ea typeface="+mj-ea"/>
                <a:cs typeface="+mj-cs"/>
                <a:sym typeface="Calibri"/>
              </a:defRPr>
            </a:pPr>
            <a:r>
              <a:rPr sz="1200" dirty="0">
                <a:latin typeface="STSong" charset="-122"/>
                <a:ea typeface="STSong" charset="-122"/>
                <a:cs typeface="STSong" charset="-122"/>
              </a:rPr>
              <a:t>可以与物业系统集成</a:t>
            </a:r>
          </a:p>
          <a:p>
            <a:pPr marL="407241" lvl="2" indent="-116586" defTabSz="466344">
              <a:spcBef>
                <a:spcPts val="700"/>
              </a:spcBef>
              <a:buSzPct val="90000"/>
              <a:buChar char="•"/>
              <a:defRPr sz="1020">
                <a:latin typeface="+mj-lt"/>
                <a:ea typeface="+mj-ea"/>
                <a:cs typeface="+mj-cs"/>
                <a:sym typeface="Calibri"/>
              </a:defRPr>
            </a:pPr>
            <a:r>
              <a:rPr sz="1200" dirty="0">
                <a:latin typeface="STSong" charset="-122"/>
                <a:ea typeface="STSong" charset="-122"/>
                <a:cs typeface="STSong" charset="-122"/>
              </a:rPr>
              <a:t>结合室内机实现智能呼叫电梯等实用功能</a:t>
            </a:r>
          </a:p>
          <a:p>
            <a:pPr marL="116586" indent="-116586" defTabSz="466344">
              <a:spcBef>
                <a:spcPts val="700"/>
              </a:spcBef>
              <a:defRPr sz="1020">
                <a:latin typeface="+mj-lt"/>
                <a:ea typeface="+mj-ea"/>
                <a:cs typeface="+mj-cs"/>
                <a:sym typeface="Calibri"/>
              </a:defRPr>
            </a:pPr>
            <a:r>
              <a:rPr sz="1200" dirty="0">
                <a:latin typeface="STSong" charset="-122"/>
                <a:ea typeface="STSong" charset="-122"/>
                <a:cs typeface="STSong" charset="-122"/>
              </a:rPr>
              <a:t>其他</a:t>
            </a:r>
          </a:p>
          <a:p>
            <a:pPr marL="323850" lvl="1" indent="-116586" defTabSz="466344">
              <a:spcBef>
                <a:spcPts val="700"/>
              </a:spcBef>
              <a:buSzPct val="90000"/>
              <a:buChar char="•"/>
              <a:defRPr sz="1020">
                <a:latin typeface="+mj-lt"/>
                <a:ea typeface="+mj-ea"/>
                <a:cs typeface="+mj-cs"/>
                <a:sym typeface="Calibri"/>
              </a:defRPr>
            </a:pPr>
            <a:r>
              <a:rPr sz="1200" dirty="0">
                <a:latin typeface="STSong" charset="-122"/>
                <a:ea typeface="STSong" charset="-122"/>
                <a:cs typeface="STSong" charset="-122"/>
              </a:rPr>
              <a:t>门锁、室内机、门口机是开放商的必装项目</a:t>
            </a:r>
          </a:p>
        </p:txBody>
      </p:sp>
      <p:sp>
        <p:nvSpPr>
          <p:cNvPr id="5" name="Shape 4407"/>
          <p:cNvSpPr txBox="1">
            <a:spLocks/>
          </p:cNvSpPr>
          <p:nvPr/>
        </p:nvSpPr>
        <p:spPr>
          <a:xfrm>
            <a:off x="0" y="0"/>
            <a:ext cx="8407862" cy="14012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400" kern="1200" cap="all" baseline="0">
                <a:solidFill>
                  <a:srgbClr val="298E85"/>
                </a:solidFill>
                <a:effectLst/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 b="1"/>
            </a:pPr>
            <a:r>
              <a:rPr lang="en-US" altLang="zh-CN" sz="2800" b="1" dirty="0" smtClean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3.3</a:t>
            </a:r>
            <a:r>
              <a:rPr lang="zh-CN" altLang="en-US" sz="2800" b="1" dirty="0" smtClean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 关于</a:t>
            </a:r>
            <a:r>
              <a:rPr lang="zh-CN" altLang="en-US" sz="2800" b="1" dirty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智慧社区</a:t>
            </a:r>
            <a:r>
              <a:rPr lang="en-US" altLang="zh-CN" sz="2800" b="1" dirty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/</a:t>
            </a:r>
            <a:r>
              <a:rPr lang="zh-CN" altLang="en-US" sz="2800" b="1" dirty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家居的</a:t>
            </a:r>
            <a:r>
              <a:rPr lang="zh-CN" altLang="en-US" sz="2800" b="1" dirty="0" smtClean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思考－</a:t>
            </a:r>
            <a:r>
              <a:rPr lang="zh-CN" altLang="en-US" sz="2800" b="1" dirty="0" smtClean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初步的产品构想</a:t>
            </a:r>
            <a:endParaRPr lang="zh-CN" altLang="en-US" sz="2800" b="1" dirty="0">
              <a:solidFill>
                <a:schemeClr val="tx1"/>
              </a:solidFill>
              <a:latin typeface="STSong" charset="-122"/>
              <a:ea typeface="STSong" charset="-122"/>
              <a:cs typeface="STSong" charset="-122"/>
              <a:sym typeface="Helvetic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4407"/>
          <p:cNvSpPr txBox="1">
            <a:spLocks/>
          </p:cNvSpPr>
          <p:nvPr/>
        </p:nvSpPr>
        <p:spPr>
          <a:xfrm>
            <a:off x="3657600" y="2257425"/>
            <a:ext cx="1628775" cy="14012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400" kern="1200" cap="all" baseline="0">
                <a:solidFill>
                  <a:srgbClr val="298E85"/>
                </a:solidFill>
                <a:effectLst/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 b="1"/>
            </a:pPr>
            <a:r>
              <a:rPr lang="zh-CN" altLang="en-US" sz="4000" b="1" dirty="0" smtClean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谢谢！</a:t>
            </a:r>
            <a:endParaRPr lang="zh-CN" altLang="en-US" sz="4000" b="1" dirty="0">
              <a:solidFill>
                <a:schemeClr val="tx1"/>
              </a:solidFill>
              <a:latin typeface="STSong" charset="-122"/>
              <a:ea typeface="STSong" charset="-122"/>
              <a:cs typeface="STSong" charset="-122"/>
              <a:sym typeface="Helvetic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0" name="Shape 439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b="1"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rPr lang="en-US" dirty="0" smtClean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1. </a:t>
            </a:r>
            <a:r>
              <a:rPr dirty="0" smtClean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安防展厂商归类</a:t>
            </a:r>
            <a:endParaRPr dirty="0">
              <a:solidFill>
                <a:schemeClr val="tx1"/>
              </a:solidFill>
              <a:latin typeface="STSong" charset="-122"/>
              <a:ea typeface="STSong" charset="-122"/>
              <a:cs typeface="STSong" charset="-122"/>
            </a:endParaRPr>
          </a:p>
        </p:txBody>
      </p:sp>
      <p:sp>
        <p:nvSpPr>
          <p:cNvPr id="4391" name="Shape 4391"/>
          <p:cNvSpPr>
            <a:spLocks noGrp="1"/>
          </p:cNvSpPr>
          <p:nvPr>
            <p:ph type="sldNum" sz="quarter" idx="2"/>
          </p:nvPr>
        </p:nvSpPr>
        <p:spPr>
          <a:xfrm>
            <a:off x="8763209" y="6599835"/>
            <a:ext cx="137202" cy="15583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 dir="r"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5" name="Shape 4395"/>
          <p:cNvSpPr>
            <a:spLocks noGrp="1"/>
          </p:cNvSpPr>
          <p:nvPr>
            <p:ph type="sldNum" sz="quarter" idx="2"/>
          </p:nvPr>
        </p:nvSpPr>
        <p:spPr>
          <a:xfrm>
            <a:off x="8763209" y="6599835"/>
            <a:ext cx="137202" cy="15583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</a:t>
            </a:fld>
            <a:endParaRPr/>
          </a:p>
        </p:txBody>
      </p:sp>
      <p:sp>
        <p:nvSpPr>
          <p:cNvPr id="4397" name="Shape 4397"/>
          <p:cNvSpPr>
            <a:spLocks noGrp="1"/>
          </p:cNvSpPr>
          <p:nvPr>
            <p:ph type="body" sz="half" idx="1"/>
          </p:nvPr>
        </p:nvSpPr>
        <p:spPr>
          <a:xfrm>
            <a:off x="182880" y="310895"/>
            <a:ext cx="8634983" cy="620877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21742" indent="-221742" defTabSz="886968">
              <a:spcBef>
                <a:spcPts val="1300"/>
              </a:spcBef>
              <a:defRPr sz="1940">
                <a:latin typeface="+mj-lt"/>
                <a:ea typeface="+mj-ea"/>
                <a:cs typeface="+mj-cs"/>
                <a:sym typeface="Calibri"/>
              </a:defRPr>
            </a:pPr>
            <a:r>
              <a:rPr dirty="0">
                <a:latin typeface="STSong" charset="-122"/>
                <a:ea typeface="STSong" charset="-122"/>
                <a:cs typeface="STSong" charset="-122"/>
              </a:rPr>
              <a:t>参展安防企业</a:t>
            </a:r>
            <a:endParaRPr sz="1552" dirty="0">
              <a:latin typeface="STSong" charset="-122"/>
              <a:ea typeface="STSong" charset="-122"/>
              <a:cs typeface="STSong" charset="-122"/>
            </a:endParaRPr>
          </a:p>
          <a:p>
            <a:pPr marL="285750" lvl="1" indent="-285750" defTabSz="886968">
              <a:spcBef>
                <a:spcPts val="500"/>
              </a:spcBef>
              <a:buFont typeface="Arial" charset="0"/>
              <a:buChar char="•"/>
              <a:defRPr sz="1552">
                <a:latin typeface="+mj-lt"/>
                <a:ea typeface="+mj-ea"/>
                <a:cs typeface="+mj-cs"/>
                <a:sym typeface="Calibri"/>
              </a:defRPr>
            </a:pPr>
            <a:r>
              <a:rPr dirty="0">
                <a:latin typeface="STSong" charset="-122"/>
                <a:ea typeface="STSong" charset="-122"/>
                <a:cs typeface="STSong" charset="-122"/>
              </a:rPr>
              <a:t>明星企业：</a:t>
            </a:r>
          </a:p>
          <a:p>
            <a:pPr lvl="1" indent="394208" defTabSz="886968">
              <a:spcBef>
                <a:spcPts val="500"/>
              </a:spcBef>
              <a:defRPr sz="1552">
                <a:latin typeface="+mj-lt"/>
                <a:ea typeface="+mj-ea"/>
                <a:cs typeface="+mj-cs"/>
                <a:sym typeface="Calibri"/>
              </a:defRPr>
            </a:pPr>
            <a:r>
              <a:rPr dirty="0">
                <a:latin typeface="STSong" charset="-122"/>
                <a:ea typeface="STSong" charset="-122"/>
                <a:cs typeface="STSong" charset="-122"/>
              </a:rPr>
              <a:t>	</a:t>
            </a:r>
            <a:r>
              <a:rPr dirty="0">
                <a:solidFill>
                  <a:srgbClr val="FF0000"/>
                </a:solidFill>
                <a:latin typeface="STSong" charset="-122"/>
                <a:ea typeface="STSong" charset="-122"/>
                <a:cs typeface="STSong" charset="-122"/>
              </a:rPr>
              <a:t>海康威视</a:t>
            </a:r>
            <a:r>
              <a:rPr dirty="0">
                <a:latin typeface="STSong" charset="-122"/>
                <a:ea typeface="STSong" charset="-122"/>
                <a:cs typeface="STSong" charset="-122"/>
              </a:rPr>
              <a:t>、</a:t>
            </a:r>
            <a:r>
              <a:rPr dirty="0">
                <a:solidFill>
                  <a:srgbClr val="FF0000"/>
                </a:solidFill>
                <a:latin typeface="STSong" charset="-122"/>
                <a:ea typeface="STSong" charset="-122"/>
                <a:cs typeface="STSong" charset="-122"/>
              </a:rPr>
              <a:t>大华</a:t>
            </a:r>
            <a:r>
              <a:rPr dirty="0">
                <a:latin typeface="STSong" charset="-122"/>
                <a:ea typeface="STSong" charset="-122"/>
                <a:cs typeface="STSong" charset="-122"/>
              </a:rPr>
              <a:t>、宇视科技、天地伟业、霍尼韦尔、索尼</a:t>
            </a:r>
          </a:p>
          <a:p>
            <a:pPr lvl="1" indent="394208" defTabSz="886968">
              <a:spcBef>
                <a:spcPts val="500"/>
              </a:spcBef>
              <a:defRPr sz="1552">
                <a:latin typeface="+mj-lt"/>
                <a:ea typeface="+mj-ea"/>
                <a:cs typeface="+mj-cs"/>
                <a:sym typeface="Calibri"/>
              </a:defRPr>
            </a:pPr>
            <a:r>
              <a:rPr dirty="0">
                <a:latin typeface="STSong" charset="-122"/>
                <a:ea typeface="STSong" charset="-122"/>
                <a:cs typeface="STSong" charset="-122"/>
              </a:rPr>
              <a:t>	机器识图：</a:t>
            </a:r>
            <a:r>
              <a:rPr dirty="0">
                <a:solidFill>
                  <a:srgbClr val="FF0000"/>
                </a:solidFill>
                <a:latin typeface="STSong" charset="-122"/>
                <a:ea typeface="STSong" charset="-122"/>
                <a:cs typeface="STSong" charset="-122"/>
              </a:rPr>
              <a:t>科达</a:t>
            </a:r>
          </a:p>
          <a:p>
            <a:pPr lvl="1" indent="394208" defTabSz="886968">
              <a:spcBef>
                <a:spcPts val="500"/>
              </a:spcBef>
              <a:defRPr sz="1552">
                <a:latin typeface="+mj-lt"/>
                <a:ea typeface="+mj-ea"/>
                <a:cs typeface="+mj-cs"/>
                <a:sym typeface="Calibri"/>
              </a:defRPr>
            </a:pPr>
            <a:r>
              <a:rPr dirty="0">
                <a:latin typeface="STSong" charset="-122"/>
                <a:ea typeface="STSong" charset="-122"/>
                <a:cs typeface="STSong" charset="-122"/>
              </a:rPr>
              <a:t>	芯片厂商：华为（海思）、雄迈</a:t>
            </a:r>
          </a:p>
          <a:p>
            <a:pPr marL="285750" lvl="1" indent="-285750" defTabSz="886968">
              <a:spcBef>
                <a:spcPts val="500"/>
              </a:spcBef>
              <a:buFont typeface="Arial" charset="0"/>
              <a:buChar char="•"/>
              <a:defRPr sz="1552">
                <a:latin typeface="+mj-lt"/>
                <a:ea typeface="+mj-ea"/>
                <a:cs typeface="+mj-cs"/>
                <a:sym typeface="Calibri"/>
              </a:defRPr>
            </a:pPr>
            <a:r>
              <a:rPr dirty="0">
                <a:latin typeface="STSong" charset="-122"/>
                <a:ea typeface="STSong" charset="-122"/>
                <a:cs typeface="STSong" charset="-122"/>
              </a:rPr>
              <a:t>智慧城市/社区：</a:t>
            </a:r>
            <a:r>
              <a:rPr dirty="0">
                <a:solidFill>
                  <a:srgbClr val="FF0000"/>
                </a:solidFill>
                <a:latin typeface="STSong" charset="-122"/>
                <a:ea typeface="STSong" charset="-122"/>
                <a:cs typeface="STSong" charset="-122"/>
              </a:rPr>
              <a:t>星网锐捷</a:t>
            </a:r>
            <a:r>
              <a:rPr dirty="0">
                <a:latin typeface="STSong" charset="-122"/>
                <a:ea typeface="STSong" charset="-122"/>
                <a:cs typeface="STSong" charset="-122"/>
              </a:rPr>
              <a:t>、</a:t>
            </a:r>
            <a:r>
              <a:rPr dirty="0">
                <a:solidFill>
                  <a:srgbClr val="FF0000"/>
                </a:solidFill>
                <a:latin typeface="STSong" charset="-122"/>
                <a:ea typeface="STSong" charset="-122"/>
                <a:cs typeface="STSong" charset="-122"/>
              </a:rPr>
              <a:t>佳都科技</a:t>
            </a:r>
            <a:r>
              <a:rPr dirty="0">
                <a:latin typeface="STSong" charset="-122"/>
                <a:ea typeface="STSong" charset="-122"/>
                <a:cs typeface="STSong" charset="-122"/>
              </a:rPr>
              <a:t>、</a:t>
            </a:r>
            <a:r>
              <a:rPr dirty="0">
                <a:solidFill>
                  <a:srgbClr val="FF0000"/>
                </a:solidFill>
                <a:latin typeface="STSong" charset="-122"/>
                <a:ea typeface="STSong" charset="-122"/>
                <a:cs typeface="STSong" charset="-122"/>
              </a:rPr>
              <a:t>竞争</a:t>
            </a:r>
            <a:r>
              <a:rPr dirty="0">
                <a:latin typeface="STSong" charset="-122"/>
                <a:ea typeface="STSong" charset="-122"/>
                <a:cs typeface="STSong" charset="-122"/>
              </a:rPr>
              <a:t>、高新兴、清华同方</a:t>
            </a:r>
          </a:p>
          <a:p>
            <a:pPr marL="285750" lvl="1" indent="-285750" defTabSz="886968">
              <a:spcBef>
                <a:spcPts val="500"/>
              </a:spcBef>
              <a:buFont typeface="Arial" charset="0"/>
              <a:buChar char="•"/>
              <a:defRPr sz="1552">
                <a:latin typeface="+mj-lt"/>
                <a:ea typeface="+mj-ea"/>
                <a:cs typeface="+mj-cs"/>
                <a:sym typeface="Calibri"/>
              </a:defRPr>
            </a:pPr>
            <a:r>
              <a:rPr dirty="0">
                <a:latin typeface="STSong" charset="-122"/>
                <a:ea typeface="STSong" charset="-122"/>
                <a:cs typeface="STSong" charset="-122"/>
              </a:rPr>
              <a:t>智能家居：</a:t>
            </a:r>
            <a:r>
              <a:rPr dirty="0">
                <a:solidFill>
                  <a:srgbClr val="FF0000"/>
                </a:solidFill>
                <a:latin typeface="STSong" charset="-122"/>
                <a:ea typeface="STSong" charset="-122"/>
                <a:cs typeface="STSong" charset="-122"/>
              </a:rPr>
              <a:t>大华乐橙</a:t>
            </a:r>
            <a:r>
              <a:rPr dirty="0">
                <a:latin typeface="STSong" charset="-122"/>
                <a:ea typeface="STSong" charset="-122"/>
                <a:cs typeface="STSong" charset="-122"/>
              </a:rPr>
              <a:t>、海康萤石、</a:t>
            </a:r>
            <a:r>
              <a:rPr dirty="0">
                <a:solidFill>
                  <a:srgbClr val="FF0000"/>
                </a:solidFill>
                <a:latin typeface="STSong" charset="-122"/>
                <a:ea typeface="STSong" charset="-122"/>
                <a:cs typeface="STSong" charset="-122"/>
              </a:rPr>
              <a:t>海尔U+</a:t>
            </a:r>
            <a:r>
              <a:rPr dirty="0">
                <a:latin typeface="STSong" charset="-122"/>
                <a:ea typeface="STSong" charset="-122"/>
                <a:cs typeface="STSong" charset="-122"/>
              </a:rPr>
              <a:t>、领航卫士、慧智南方科技</a:t>
            </a:r>
          </a:p>
          <a:p>
            <a:pPr marL="285750" lvl="1" indent="-285750" defTabSz="886968">
              <a:spcBef>
                <a:spcPts val="500"/>
              </a:spcBef>
              <a:buFont typeface="Arial" charset="0"/>
              <a:buChar char="•"/>
              <a:defRPr sz="1552">
                <a:latin typeface="+mj-lt"/>
                <a:ea typeface="+mj-ea"/>
                <a:cs typeface="+mj-cs"/>
                <a:sym typeface="Calibri"/>
              </a:defRPr>
            </a:pPr>
            <a:r>
              <a:rPr dirty="0">
                <a:latin typeface="STSong" charset="-122"/>
                <a:ea typeface="STSong" charset="-122"/>
                <a:cs typeface="STSong" charset="-122"/>
              </a:rPr>
              <a:t>视频分析&amp;图像处理：</a:t>
            </a:r>
            <a:r>
              <a:rPr dirty="0">
                <a:solidFill>
                  <a:srgbClr val="FF0000"/>
                </a:solidFill>
                <a:latin typeface="STSong" charset="-122"/>
                <a:ea typeface="STSong" charset="-122"/>
                <a:cs typeface="STSong" charset="-122"/>
              </a:rPr>
              <a:t>新舟</a:t>
            </a:r>
            <a:r>
              <a:rPr dirty="0">
                <a:latin typeface="STSong" charset="-122"/>
                <a:ea typeface="STSong" charset="-122"/>
                <a:cs typeface="STSong" charset="-122"/>
              </a:rPr>
              <a:t>、</a:t>
            </a:r>
            <a:r>
              <a:rPr dirty="0">
                <a:solidFill>
                  <a:srgbClr val="FF0000"/>
                </a:solidFill>
                <a:latin typeface="STSong" charset="-122"/>
                <a:ea typeface="STSong" charset="-122"/>
                <a:cs typeface="STSong" charset="-122"/>
              </a:rPr>
              <a:t>格林深瞳、</a:t>
            </a:r>
            <a:r>
              <a:rPr dirty="0">
                <a:latin typeface="STSong" charset="-122"/>
                <a:ea typeface="STSong" charset="-122"/>
                <a:cs typeface="STSong" charset="-122"/>
              </a:rPr>
              <a:t>悠络客</a:t>
            </a:r>
          </a:p>
          <a:p>
            <a:pPr marL="285750" lvl="1" indent="-285750" defTabSz="886968">
              <a:spcBef>
                <a:spcPts val="500"/>
              </a:spcBef>
              <a:buFont typeface="Arial" charset="0"/>
              <a:buChar char="•"/>
              <a:defRPr sz="1552">
                <a:latin typeface="+mj-lt"/>
                <a:ea typeface="+mj-ea"/>
                <a:cs typeface="+mj-cs"/>
                <a:sym typeface="Calibri"/>
              </a:defRPr>
            </a:pPr>
            <a:r>
              <a:rPr dirty="0">
                <a:latin typeface="STSong" charset="-122"/>
                <a:ea typeface="STSong" charset="-122"/>
                <a:cs typeface="STSong" charset="-122"/>
              </a:rPr>
              <a:t>智能识别：人脸识别（云从科技FaceDNA、汉王）、生物识别（ZKTeco）</a:t>
            </a:r>
            <a:endParaRPr sz="1746" dirty="0">
              <a:latin typeface="STSong" charset="-122"/>
              <a:ea typeface="STSong" charset="-122"/>
              <a:cs typeface="STSong" charset="-122"/>
            </a:endParaRPr>
          </a:p>
          <a:p>
            <a:pPr marL="285750" lvl="1" indent="-285750" defTabSz="886968">
              <a:spcBef>
                <a:spcPts val="500"/>
              </a:spcBef>
              <a:buFont typeface="Arial" charset="0"/>
              <a:buChar char="•"/>
              <a:defRPr sz="1552">
                <a:latin typeface="+mj-lt"/>
                <a:ea typeface="+mj-ea"/>
                <a:cs typeface="+mj-cs"/>
                <a:sym typeface="Calibri"/>
              </a:defRPr>
            </a:pPr>
            <a:r>
              <a:rPr lang="zh-CN" altLang="en-US" dirty="0" smtClean="0">
                <a:latin typeface="STSong" charset="-122"/>
                <a:ea typeface="STSong" charset="-122"/>
                <a:cs typeface="STSong" charset="-122"/>
              </a:rPr>
              <a:t>其他：</a:t>
            </a:r>
            <a:r>
              <a:rPr dirty="0" smtClean="0">
                <a:latin typeface="STSong" charset="-122"/>
                <a:ea typeface="STSong" charset="-122"/>
                <a:cs typeface="STSong" charset="-122"/>
              </a:rPr>
              <a:t>门锁</a:t>
            </a:r>
            <a:r>
              <a:rPr dirty="0">
                <a:latin typeface="STSong" charset="-122"/>
                <a:ea typeface="STSong" charset="-122"/>
                <a:cs typeface="STSong" charset="-122"/>
              </a:rPr>
              <a:t>（</a:t>
            </a:r>
            <a:r>
              <a:rPr dirty="0">
                <a:solidFill>
                  <a:srgbClr val="FF0000"/>
                </a:solidFill>
                <a:latin typeface="STSong" charset="-122"/>
                <a:ea typeface="STSong" charset="-122"/>
                <a:cs typeface="STSong" charset="-122"/>
              </a:rPr>
              <a:t>豪力士</a:t>
            </a:r>
            <a:r>
              <a:rPr dirty="0">
                <a:latin typeface="STSong" charset="-122"/>
                <a:ea typeface="STSong" charset="-122"/>
                <a:cs typeface="STSong" charset="-122"/>
              </a:rPr>
              <a:t>、凯迪士、友联奕诺EBKN、科裕智能科技）、弱电箱（</a:t>
            </a:r>
            <a:r>
              <a:rPr dirty="0">
                <a:solidFill>
                  <a:srgbClr val="FF0000"/>
                </a:solidFill>
                <a:latin typeface="STSong" charset="-122"/>
                <a:ea typeface="STSong" charset="-122"/>
                <a:cs typeface="STSong" charset="-122"/>
              </a:rPr>
              <a:t>柯莱尔）、</a:t>
            </a:r>
            <a:r>
              <a:rPr dirty="0">
                <a:latin typeface="STSong" charset="-122"/>
                <a:ea typeface="STSong" charset="-122"/>
                <a:cs typeface="STSong" charset="-122"/>
              </a:rPr>
              <a:t>电子围栏（艾利恩</a:t>
            </a:r>
            <a:r>
              <a:rPr dirty="0" smtClean="0">
                <a:latin typeface="STSong" charset="-122"/>
                <a:ea typeface="STSong" charset="-122"/>
                <a:cs typeface="STSong" charset="-122"/>
              </a:rPr>
              <a:t>）</a:t>
            </a:r>
            <a:r>
              <a:rPr lang="zh-CN" altLang="en-US" dirty="0" smtClean="0">
                <a:latin typeface="STSong" charset="-122"/>
                <a:ea typeface="STSong" charset="-122"/>
                <a:cs typeface="STSong" charset="-122"/>
              </a:rPr>
              <a:t>、</a:t>
            </a:r>
            <a:r>
              <a:rPr dirty="0" smtClean="0">
                <a:latin typeface="STSong" charset="-122"/>
                <a:ea typeface="STSong" charset="-122"/>
                <a:cs typeface="STSong" charset="-122"/>
              </a:rPr>
              <a:t>显示墙</a:t>
            </a:r>
            <a:r>
              <a:rPr lang="zh-CN" altLang="en-US" dirty="0" smtClean="0">
                <a:latin typeface="STSong" charset="-122"/>
                <a:ea typeface="STSong" charset="-122"/>
                <a:cs typeface="STSong" charset="-122"/>
              </a:rPr>
              <a:t>（</a:t>
            </a:r>
            <a:r>
              <a:rPr dirty="0" smtClean="0">
                <a:latin typeface="STSong" charset="-122"/>
                <a:ea typeface="STSong" charset="-122"/>
                <a:cs typeface="STSong" charset="-122"/>
              </a:rPr>
              <a:t>利亚德</a:t>
            </a:r>
            <a:r>
              <a:rPr lang="zh-CN" altLang="en-US" dirty="0" smtClean="0">
                <a:latin typeface="STSong" charset="-122"/>
                <a:ea typeface="STSong" charset="-122"/>
                <a:cs typeface="STSong" charset="-122"/>
              </a:rPr>
              <a:t>）、</a:t>
            </a:r>
            <a:r>
              <a:rPr dirty="0" smtClean="0">
                <a:latin typeface="STSong" charset="-122"/>
                <a:ea typeface="STSong" charset="-122"/>
                <a:cs typeface="STSong" charset="-122"/>
              </a:rPr>
              <a:t>存储</a:t>
            </a:r>
            <a:r>
              <a:rPr lang="zh-CN" altLang="en-US" dirty="0">
                <a:latin typeface="STSong" charset="-122"/>
                <a:ea typeface="STSong" charset="-122"/>
                <a:cs typeface="STSong" charset="-122"/>
                <a:sym typeface="Wingdings"/>
              </a:rPr>
              <a:t>（</a:t>
            </a:r>
            <a:r>
              <a:rPr dirty="0" smtClean="0">
                <a:latin typeface="STSong" charset="-122"/>
                <a:ea typeface="STSong" charset="-122"/>
                <a:cs typeface="STSong" charset="-122"/>
              </a:rPr>
              <a:t>西数WD</a:t>
            </a:r>
            <a:r>
              <a:rPr lang="zh-CN" altLang="en-US" dirty="0" smtClean="0">
                <a:latin typeface="STSong" charset="-122"/>
                <a:ea typeface="STSong" charset="-122"/>
                <a:cs typeface="STSong" charset="-122"/>
              </a:rPr>
              <a:t>）</a:t>
            </a:r>
            <a:endParaRPr dirty="0">
              <a:latin typeface="STSong" charset="-122"/>
              <a:ea typeface="STSong" charset="-122"/>
              <a:cs typeface="STSong" charset="-122"/>
            </a:endParaRPr>
          </a:p>
          <a:p>
            <a:pPr lvl="1" indent="394208" defTabSz="886968">
              <a:spcBef>
                <a:spcPts val="500"/>
              </a:spcBef>
              <a:defRPr sz="1552">
                <a:latin typeface="+mj-lt"/>
                <a:ea typeface="+mj-ea"/>
                <a:cs typeface="+mj-cs"/>
                <a:sym typeface="Calibri"/>
              </a:defRPr>
            </a:pPr>
            <a:endParaRPr dirty="0">
              <a:latin typeface="STSong" charset="-122"/>
              <a:ea typeface="STSong" charset="-122"/>
              <a:cs typeface="STSong" charset="-122"/>
            </a:endParaRPr>
          </a:p>
          <a:p>
            <a:pPr lvl="1" indent="394208" defTabSz="886968">
              <a:spcBef>
                <a:spcPts val="500"/>
              </a:spcBef>
              <a:defRPr sz="1261">
                <a:latin typeface="+mj-lt"/>
                <a:ea typeface="+mj-ea"/>
                <a:cs typeface="+mj-cs"/>
                <a:sym typeface="Calibri"/>
              </a:defRPr>
            </a:pPr>
            <a:r>
              <a:rPr dirty="0">
                <a:latin typeface="STSong" charset="-122"/>
                <a:ea typeface="STSong" charset="-122"/>
                <a:cs typeface="STSong" charset="-122"/>
              </a:rPr>
              <a:t>注：红色标注企业后面会有介绍</a:t>
            </a:r>
          </a:p>
        </p:txBody>
      </p:sp>
      <p:sp>
        <p:nvSpPr>
          <p:cNvPr id="6" name="Shape 4407"/>
          <p:cNvSpPr>
            <a:spLocks noGrp="1"/>
          </p:cNvSpPr>
          <p:nvPr>
            <p:ph type="title"/>
          </p:nvPr>
        </p:nvSpPr>
        <p:spPr>
          <a:xfrm>
            <a:off x="0" y="0"/>
            <a:ext cx="8407862" cy="1401234"/>
          </a:xfrm>
          <a:prstGeom prst="rect">
            <a:avLst/>
          </a:prstGeom>
        </p:spPr>
        <p:txBody>
          <a:bodyPr/>
          <a:lstStyle/>
          <a:p>
            <a:pPr>
              <a:defRPr b="1"/>
            </a:pPr>
            <a:r>
              <a:rPr lang="en-US" altLang="zh-CN" sz="3200" dirty="0" smtClean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  <a:sym typeface="Helvetica"/>
              </a:rPr>
              <a:t>1.</a:t>
            </a:r>
            <a:r>
              <a:rPr lang="zh-CN" altLang="en-US" sz="3200" dirty="0" smtClean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  <a:sym typeface="Helvetica"/>
              </a:rPr>
              <a:t> 安防展厂商归类</a:t>
            </a:r>
            <a:endParaRPr sz="3200" dirty="0">
              <a:solidFill>
                <a:schemeClr val="tx1"/>
              </a:solidFill>
              <a:latin typeface="STSong" charset="-122"/>
              <a:ea typeface="STSong" charset="-122"/>
              <a:cs typeface="STSong" charset="-122"/>
              <a:sym typeface="Helvetic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 dir="r"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1" name="Shape 440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b="1"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rPr lang="en-US" altLang="zh-CN" dirty="0" smtClean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2.</a:t>
            </a:r>
            <a:r>
              <a:rPr lang="zh-CN" altLang="en-US" dirty="0" smtClean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 </a:t>
            </a:r>
            <a:r>
              <a:rPr dirty="0" smtClean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安防展亮点分析</a:t>
            </a:r>
            <a:endParaRPr dirty="0">
              <a:solidFill>
                <a:schemeClr val="tx1"/>
              </a:solidFill>
              <a:latin typeface="STSong" charset="-122"/>
              <a:ea typeface="STSong" charset="-122"/>
              <a:cs typeface="STSong" charset="-122"/>
            </a:endParaRPr>
          </a:p>
        </p:txBody>
      </p:sp>
      <p:sp>
        <p:nvSpPr>
          <p:cNvPr id="4402" name="Shape 4402"/>
          <p:cNvSpPr>
            <a:spLocks noGrp="1"/>
          </p:cNvSpPr>
          <p:nvPr>
            <p:ph type="sldNum" sz="quarter" idx="2"/>
          </p:nvPr>
        </p:nvSpPr>
        <p:spPr>
          <a:xfrm>
            <a:off x="8763209" y="6599835"/>
            <a:ext cx="137202" cy="15583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 dir="r"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6" name="Shape 4406"/>
          <p:cNvSpPr>
            <a:spLocks noGrp="1"/>
          </p:cNvSpPr>
          <p:nvPr>
            <p:ph type="sldNum" sz="quarter" idx="2"/>
          </p:nvPr>
        </p:nvSpPr>
        <p:spPr>
          <a:xfrm>
            <a:off x="8780620" y="6580410"/>
            <a:ext cx="119791" cy="17525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>
                <a:latin typeface="STSong" charset="-122"/>
                <a:ea typeface="STSong" charset="-122"/>
                <a:cs typeface="STSong" charset="-122"/>
              </a:rPr>
              <a:t>6</a:t>
            </a:fld>
            <a:endParaRPr>
              <a:latin typeface="STSong" charset="-122"/>
              <a:ea typeface="STSong" charset="-122"/>
              <a:cs typeface="STSong" charset="-122"/>
            </a:endParaRPr>
          </a:p>
        </p:txBody>
      </p:sp>
      <p:sp>
        <p:nvSpPr>
          <p:cNvPr id="4407" name="Shape 4407"/>
          <p:cNvSpPr>
            <a:spLocks noGrp="1"/>
          </p:cNvSpPr>
          <p:nvPr>
            <p:ph type="title"/>
          </p:nvPr>
        </p:nvSpPr>
        <p:spPr>
          <a:xfrm>
            <a:off x="0" y="0"/>
            <a:ext cx="8407862" cy="1401234"/>
          </a:xfrm>
          <a:prstGeom prst="rect">
            <a:avLst/>
          </a:prstGeom>
        </p:spPr>
        <p:txBody>
          <a:bodyPr/>
          <a:lstStyle/>
          <a:p>
            <a:pPr>
              <a:defRPr b="1"/>
            </a:pPr>
            <a:r>
              <a:rPr lang="en-US" altLang="zh-CN" sz="3200" dirty="0" smtClean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2.1</a:t>
            </a:r>
            <a:r>
              <a:rPr lang="zh-CN" altLang="en-US" sz="3200" dirty="0" smtClean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 </a:t>
            </a:r>
            <a:r>
              <a:rPr sz="3200" dirty="0" smtClean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安防展亮点分析</a:t>
            </a:r>
            <a:r>
              <a:rPr sz="3200" dirty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－</a:t>
            </a:r>
            <a:r>
              <a:rPr sz="3200" dirty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  <a:sym typeface="Helvetica"/>
              </a:rPr>
              <a:t>明星企业</a:t>
            </a:r>
          </a:p>
        </p:txBody>
      </p:sp>
      <p:sp>
        <p:nvSpPr>
          <p:cNvPr id="4408" name="Shape 4408"/>
          <p:cNvSpPr>
            <a:spLocks noGrp="1"/>
          </p:cNvSpPr>
          <p:nvPr>
            <p:ph type="body" sz="half" idx="1"/>
          </p:nvPr>
        </p:nvSpPr>
        <p:spPr>
          <a:xfrm>
            <a:off x="126611" y="1055076"/>
            <a:ext cx="8522441" cy="1033273"/>
          </a:xfrm>
          <a:prstGeom prst="rect">
            <a:avLst/>
          </a:prstGeom>
        </p:spPr>
        <p:txBody>
          <a:bodyPr/>
          <a:lstStyle/>
          <a:p>
            <a:r>
              <a:rPr dirty="0">
                <a:latin typeface="STSong" charset="-122"/>
                <a:ea typeface="STSong" charset="-122"/>
                <a:cs typeface="STSong" charset="-122"/>
                <a:sym typeface="Helvetica"/>
              </a:rPr>
              <a:t>特点：</a:t>
            </a:r>
            <a:r>
              <a:rPr dirty="0">
                <a:latin typeface="STSong" charset="-122"/>
                <a:ea typeface="STSong" charset="-122"/>
                <a:cs typeface="STSong" charset="-122"/>
              </a:rPr>
              <a:t>提供解决方案和部署实施，产品线丰富</a:t>
            </a:r>
            <a:endParaRPr dirty="0">
              <a:latin typeface="STSong" charset="-122"/>
              <a:ea typeface="STSong" charset="-122"/>
              <a:cs typeface="STSong" charset="-122"/>
              <a:sym typeface="Helvetica"/>
            </a:endParaRPr>
          </a:p>
          <a:p>
            <a:r>
              <a:rPr dirty="0">
                <a:latin typeface="STSong" charset="-122"/>
                <a:ea typeface="STSong" charset="-122"/>
                <a:cs typeface="STSong" charset="-122"/>
                <a:sym typeface="Helvetica"/>
              </a:rPr>
              <a:t>本土</a:t>
            </a:r>
            <a:r>
              <a:rPr dirty="0">
                <a:latin typeface="STSong" charset="-122"/>
                <a:ea typeface="STSong" charset="-122"/>
                <a:cs typeface="STSong" charset="-122"/>
              </a:rPr>
              <a:t>vs</a:t>
            </a:r>
            <a:r>
              <a:rPr dirty="0">
                <a:latin typeface="STSong" charset="-122"/>
                <a:ea typeface="STSong" charset="-122"/>
                <a:cs typeface="STSong" charset="-122"/>
                <a:sym typeface="Helvetica"/>
              </a:rPr>
              <a:t>外资</a:t>
            </a:r>
          </a:p>
        </p:txBody>
      </p:sp>
      <p:graphicFrame>
        <p:nvGraphicFramePr>
          <p:cNvPr id="4409" name="Table 4409"/>
          <p:cNvGraphicFramePr/>
          <p:nvPr>
            <p:extLst>
              <p:ext uri="{D42A27DB-BD31-4B8C-83A1-F6EECF244321}">
                <p14:modId xmlns:p14="http://schemas.microsoft.com/office/powerpoint/2010/main" val="10150109"/>
              </p:ext>
            </p:extLst>
          </p:nvPr>
        </p:nvGraphicFramePr>
        <p:xfrm>
          <a:off x="126611" y="2088350"/>
          <a:ext cx="8522441" cy="4185842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908129"/>
                <a:gridCol w="3842084"/>
                <a:gridCol w="3772228"/>
              </a:tblGrid>
              <a:tr h="381865">
                <a:tc>
                  <a:txBody>
                    <a:bodyPr/>
                    <a:lstStyle/>
                    <a:p>
                      <a:pPr algn="l">
                        <a:defRPr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 sz="1200" dirty="0">
                        <a:latin typeface="STSong" charset="-122"/>
                        <a:ea typeface="STSong" charset="-122"/>
                        <a:cs typeface="STSong" charset="-122"/>
                      </a:endParaRPr>
                    </a:p>
                  </a:txBody>
                  <a:tcPr marL="45720" marR="45720" horzOverflow="overflow">
                    <a:solidFill>
                      <a:srgbClr val="0096D6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sz="1200" dirty="0">
                          <a:latin typeface="STSong" charset="-122"/>
                          <a:ea typeface="STSong" charset="-122"/>
                          <a:cs typeface="STSong" charset="-122"/>
                          <a:sym typeface="Helvetica"/>
                        </a:rPr>
                        <a:t>本土企业</a:t>
                      </a:r>
                    </a:p>
                  </a:txBody>
                  <a:tcPr marL="45720" marR="45720" horzOverflow="overflow">
                    <a:lnR w="12700">
                      <a:miter lim="400000"/>
                    </a:lnR>
                    <a:solidFill>
                      <a:srgbClr val="0096D6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sz="1200">
                          <a:latin typeface="STSong" charset="-122"/>
                          <a:ea typeface="STSong" charset="-122"/>
                          <a:cs typeface="STSong" charset="-122"/>
                          <a:sym typeface="Helvetica"/>
                        </a:rPr>
                        <a:t>外资企业</a:t>
                      </a:r>
                    </a:p>
                  </a:txBody>
                  <a:tcPr marL="45720" marR="45720" horzOverflow="overflow">
                    <a:lnL w="12700">
                      <a:miter lim="400000"/>
                    </a:lnL>
                    <a:solidFill>
                      <a:srgbClr val="0096D6"/>
                    </a:solidFill>
                  </a:tcPr>
                </a:tc>
              </a:tr>
              <a:tr h="429481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96D6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sz="1200">
                          <a:latin typeface="STSong" charset="-122"/>
                          <a:ea typeface="STSong" charset="-122"/>
                          <a:cs typeface="STSong" charset="-122"/>
                          <a:sym typeface="Helvetica"/>
                        </a:rPr>
                        <a:t>代表企业</a:t>
                      </a:r>
                    </a:p>
                  </a:txBody>
                  <a:tcPr marL="45720" marR="45720" horzOverflow="overflow">
                    <a:solidFill>
                      <a:srgbClr val="CADCF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96D6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sz="1200">
                          <a:latin typeface="STSong" charset="-122"/>
                          <a:ea typeface="STSong" charset="-122"/>
                          <a:cs typeface="STSong" charset="-122"/>
                          <a:sym typeface="Helvetica"/>
                        </a:rPr>
                        <a:t>海康威视、大华股份、宇视科技</a:t>
                      </a:r>
                    </a:p>
                  </a:txBody>
                  <a:tcPr marL="45720" marR="45720" horzOverflow="overflow">
                    <a:lnR w="12700">
                      <a:miter lim="400000"/>
                    </a:lnR>
                    <a:solidFill>
                      <a:srgbClr val="CADCF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96D6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sz="1200">
                          <a:latin typeface="STSong" charset="-122"/>
                          <a:ea typeface="STSong" charset="-122"/>
                          <a:cs typeface="STSong" charset="-122"/>
                          <a:sym typeface="Helvetica"/>
                        </a:rPr>
                        <a:t>霍尼韦尔、索尼、</a:t>
                      </a:r>
                      <a:r>
                        <a:rPr sz="1200">
                          <a:latin typeface="STSong" charset="-122"/>
                          <a:ea typeface="STSong" charset="-122"/>
                          <a:cs typeface="STSong" charset="-122"/>
                        </a:rPr>
                        <a:t>ABB</a:t>
                      </a:r>
                    </a:p>
                  </a:txBody>
                  <a:tcPr marL="45720" marR="45720" horzOverflow="overflow">
                    <a:lnL w="12700">
                      <a:miter lim="400000"/>
                    </a:lnL>
                    <a:solidFill>
                      <a:srgbClr val="CADCF0"/>
                    </a:solidFill>
                  </a:tcPr>
                </a:tc>
              </a:tr>
              <a:tr h="1165735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96D6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sz="1200">
                          <a:latin typeface="STSong" charset="-122"/>
                          <a:ea typeface="STSong" charset="-122"/>
                          <a:cs typeface="STSong" charset="-122"/>
                          <a:sym typeface="Helvetica"/>
                        </a:rPr>
                        <a:t>智慧城市</a:t>
                      </a:r>
                      <a:r>
                        <a:rPr sz="1200">
                          <a:latin typeface="STSong" charset="-122"/>
                          <a:ea typeface="STSong" charset="-122"/>
                          <a:cs typeface="STSong" charset="-122"/>
                        </a:rPr>
                        <a:t>/</a:t>
                      </a:r>
                      <a:r>
                        <a:rPr sz="1200">
                          <a:latin typeface="STSong" charset="-122"/>
                          <a:ea typeface="STSong" charset="-122"/>
                          <a:cs typeface="STSong" charset="-122"/>
                          <a:sym typeface="Helvetica"/>
                        </a:rPr>
                        <a:t>平安城市</a:t>
                      </a:r>
                    </a:p>
                  </a:txBody>
                  <a:tcPr marL="45720" marR="45720" horzOverflow="overflow">
                    <a:solidFill>
                      <a:srgbClr val="E6EE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96D6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sz="1200" dirty="0">
                          <a:latin typeface="STSong" charset="-122"/>
                          <a:ea typeface="STSong" charset="-122"/>
                          <a:cs typeface="STSong" charset="-122"/>
                          <a:sym typeface="Helvetica"/>
                        </a:rPr>
                        <a:t>海康和大华在平安城市领域推出了联动摄像机、热成像摄像机等产品和适用于各行业的系统和方案</a:t>
                      </a:r>
                    </a:p>
                    <a:p>
                      <a:pPr algn="l">
                        <a:defRPr>
                          <a:solidFill>
                            <a:srgbClr val="0096D6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 sz="1200" dirty="0">
                        <a:latin typeface="STSong" charset="-122"/>
                        <a:ea typeface="STSong" charset="-122"/>
                        <a:cs typeface="STSong" charset="-122"/>
                        <a:sym typeface="Helvetica"/>
                      </a:endParaRPr>
                    </a:p>
                    <a:p>
                      <a:pPr algn="l">
                        <a:defRPr>
                          <a:solidFill>
                            <a:srgbClr val="0096D6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sz="1200" dirty="0">
                          <a:latin typeface="STSong" charset="-122"/>
                          <a:ea typeface="STSong" charset="-122"/>
                          <a:cs typeface="STSong" charset="-122"/>
                          <a:sym typeface="Helvetica"/>
                        </a:rPr>
                        <a:t>在视频监控领域的沉淀比霍尼韦尔等更深厚</a:t>
                      </a:r>
                    </a:p>
                  </a:txBody>
                  <a:tcPr marL="45720" marR="45720" horzOverflow="overflow">
                    <a:lnR w="12700">
                      <a:miter lim="400000"/>
                    </a:lnR>
                    <a:solidFill>
                      <a:srgbClr val="E6EE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96D6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sz="1200">
                          <a:latin typeface="STSong" charset="-122"/>
                          <a:ea typeface="STSong" charset="-122"/>
                          <a:cs typeface="STSong" charset="-122"/>
                          <a:sym typeface="Helvetica"/>
                        </a:rPr>
                        <a:t>没看到针对各行业定制的系统</a:t>
                      </a:r>
                    </a:p>
                  </a:txBody>
                  <a:tcPr marL="45720" marR="45720" horzOverflow="overflow">
                    <a:lnL w="12700">
                      <a:miter lim="400000"/>
                    </a:lnL>
                    <a:solidFill>
                      <a:srgbClr val="E6EEF7"/>
                    </a:solidFill>
                  </a:tcPr>
                </a:tc>
              </a:tr>
              <a:tr h="981671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96D6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sz="1200">
                          <a:latin typeface="STSong" charset="-122"/>
                          <a:ea typeface="STSong" charset="-122"/>
                          <a:cs typeface="STSong" charset="-122"/>
                          <a:sym typeface="Helvetica"/>
                        </a:rPr>
                        <a:t>智慧社区</a:t>
                      </a:r>
                      <a:r>
                        <a:rPr sz="1200">
                          <a:latin typeface="STSong" charset="-122"/>
                          <a:ea typeface="STSong" charset="-122"/>
                          <a:cs typeface="STSong" charset="-122"/>
                        </a:rPr>
                        <a:t>/</a:t>
                      </a:r>
                      <a:r>
                        <a:rPr sz="1200">
                          <a:latin typeface="STSong" charset="-122"/>
                          <a:ea typeface="STSong" charset="-122"/>
                          <a:cs typeface="STSong" charset="-122"/>
                          <a:sym typeface="Helvetica"/>
                        </a:rPr>
                        <a:t>智能家居</a:t>
                      </a:r>
                    </a:p>
                  </a:txBody>
                  <a:tcPr marL="45720" marR="45720" horzOverflow="overflow">
                    <a:solidFill>
                      <a:srgbClr val="CADCF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96D6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sz="1200">
                          <a:latin typeface="STSong" charset="-122"/>
                          <a:ea typeface="STSong" charset="-122"/>
                          <a:cs typeface="STSong" charset="-122"/>
                          <a:sym typeface="Helvetica"/>
                        </a:rPr>
                        <a:t>海康萤石、大华乐橙分别提供云端集成方案</a:t>
                      </a:r>
                    </a:p>
                    <a:p>
                      <a:pPr algn="l">
                        <a:defRPr>
                          <a:solidFill>
                            <a:srgbClr val="0096D6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 sz="1200">
                        <a:latin typeface="STSong" charset="-122"/>
                        <a:ea typeface="STSong" charset="-122"/>
                        <a:cs typeface="STSong" charset="-122"/>
                        <a:sym typeface="Helvetica"/>
                      </a:endParaRPr>
                    </a:p>
                    <a:p>
                      <a:pPr algn="l">
                        <a:defRPr>
                          <a:solidFill>
                            <a:srgbClr val="0096D6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sz="1200">
                          <a:latin typeface="STSong" charset="-122"/>
                          <a:ea typeface="STSong" charset="-122"/>
                          <a:cs typeface="STSong" charset="-122"/>
                          <a:sym typeface="Helvetica"/>
                        </a:rPr>
                        <a:t>大华的小华科技团队研发运营智慧社区已经有三代产品</a:t>
                      </a:r>
                    </a:p>
                  </a:txBody>
                  <a:tcPr marL="45720" marR="45720" horzOverflow="overflow">
                    <a:lnR w="12700">
                      <a:miter lim="400000"/>
                    </a:lnR>
                    <a:solidFill>
                      <a:srgbClr val="CADCF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96D6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sz="1200">
                          <a:latin typeface="STSong" charset="-122"/>
                          <a:ea typeface="STSong" charset="-122"/>
                          <a:cs typeface="STSong" charset="-122"/>
                          <a:sym typeface="Helvetica"/>
                        </a:rPr>
                        <a:t>霍尼韦尔有可视对讲产品，对应的云服务较薄弱</a:t>
                      </a:r>
                    </a:p>
                    <a:p>
                      <a:pPr algn="l">
                        <a:defRPr>
                          <a:solidFill>
                            <a:srgbClr val="0096D6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 sz="1200">
                        <a:latin typeface="STSong" charset="-122"/>
                        <a:ea typeface="STSong" charset="-122"/>
                        <a:cs typeface="STSong" charset="-122"/>
                        <a:sym typeface="Helvetica"/>
                      </a:endParaRPr>
                    </a:p>
                    <a:p>
                      <a:pPr algn="l">
                        <a:defRPr>
                          <a:solidFill>
                            <a:srgbClr val="0096D6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sz="1200">
                          <a:latin typeface="STSong" charset="-122"/>
                          <a:ea typeface="STSong" charset="-122"/>
                          <a:cs typeface="STSong" charset="-122"/>
                        </a:rPr>
                        <a:t>ABB</a:t>
                      </a:r>
                      <a:r>
                        <a:rPr sz="1200">
                          <a:latin typeface="STSong" charset="-122"/>
                          <a:ea typeface="STSong" charset="-122"/>
                          <a:cs typeface="STSong" charset="-122"/>
                          <a:sym typeface="Helvetica"/>
                        </a:rPr>
                        <a:t>的</a:t>
                      </a:r>
                      <a:r>
                        <a:rPr sz="1200">
                          <a:latin typeface="STSong" charset="-122"/>
                          <a:ea typeface="STSong" charset="-122"/>
                          <a:cs typeface="STSong" charset="-122"/>
                        </a:rPr>
                        <a:t>free@home</a:t>
                      </a:r>
                      <a:r>
                        <a:rPr sz="1200">
                          <a:latin typeface="STSong" charset="-122"/>
                          <a:ea typeface="STSong" charset="-122"/>
                          <a:cs typeface="STSong" charset="-122"/>
                          <a:sym typeface="Helvetica"/>
                        </a:rPr>
                        <a:t>展品比较粗糙，用</a:t>
                      </a:r>
                      <a:r>
                        <a:rPr sz="1200">
                          <a:latin typeface="STSong" charset="-122"/>
                          <a:ea typeface="STSong" charset="-122"/>
                          <a:cs typeface="STSong" charset="-122"/>
                        </a:rPr>
                        <a:t>ipad</a:t>
                      </a:r>
                      <a:r>
                        <a:rPr sz="1200">
                          <a:latin typeface="STSong" charset="-122"/>
                          <a:ea typeface="STSong" charset="-122"/>
                          <a:cs typeface="STSong" charset="-122"/>
                          <a:sym typeface="Helvetica"/>
                        </a:rPr>
                        <a:t>上的</a:t>
                      </a:r>
                      <a:r>
                        <a:rPr sz="1200">
                          <a:latin typeface="STSong" charset="-122"/>
                          <a:ea typeface="STSong" charset="-122"/>
                          <a:cs typeface="STSong" charset="-122"/>
                        </a:rPr>
                        <a:t>app</a:t>
                      </a:r>
                      <a:r>
                        <a:rPr sz="1200">
                          <a:latin typeface="STSong" charset="-122"/>
                          <a:ea typeface="STSong" charset="-122"/>
                          <a:cs typeface="STSong" charset="-122"/>
                          <a:sym typeface="Helvetica"/>
                        </a:rPr>
                        <a:t>做的演示</a:t>
                      </a:r>
                    </a:p>
                  </a:txBody>
                  <a:tcPr marL="45720" marR="45720" horzOverflow="overflow">
                    <a:lnL w="12700">
                      <a:miter lim="400000"/>
                    </a:lnL>
                    <a:solidFill>
                      <a:srgbClr val="CADCF0"/>
                    </a:solidFill>
                  </a:tcPr>
                </a:tc>
              </a:tr>
              <a:tr h="797609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96D6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sz="1200">
                          <a:latin typeface="STSong" charset="-122"/>
                          <a:ea typeface="STSong" charset="-122"/>
                          <a:cs typeface="STSong" charset="-122"/>
                          <a:sym typeface="Helvetica"/>
                        </a:rPr>
                        <a:t>创新性</a:t>
                      </a:r>
                    </a:p>
                  </a:txBody>
                  <a:tcPr marL="45720" marR="45720" horzOverflow="overflow">
                    <a:solidFill>
                      <a:srgbClr val="E6EE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96D6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sz="1200" dirty="0">
                          <a:latin typeface="STSong" charset="-122"/>
                          <a:ea typeface="STSong" charset="-122"/>
                          <a:cs typeface="STSong" charset="-122"/>
                          <a:sym typeface="Helvetica"/>
                        </a:rPr>
                        <a:t>海康的摄像机联动、人群分析、工业级无人机等技术</a:t>
                      </a:r>
                    </a:p>
                    <a:p>
                      <a:pPr algn="l">
                        <a:defRPr>
                          <a:solidFill>
                            <a:srgbClr val="0096D6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sz="1200" dirty="0">
                          <a:latin typeface="STSong" charset="-122"/>
                          <a:ea typeface="STSong" charset="-122"/>
                          <a:cs typeface="STSong" charset="-122"/>
                          <a:sym typeface="Helvetica"/>
                        </a:rPr>
                        <a:t>大华的智慧小区、云浓缩摘要、全景监控（动态）</a:t>
                      </a:r>
                    </a:p>
                  </a:txBody>
                  <a:tcPr marL="45720" marR="45720" horzOverflow="overflow">
                    <a:lnR w="12700">
                      <a:miter lim="400000"/>
                    </a:lnR>
                    <a:solidFill>
                      <a:srgbClr val="E6EE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96D6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sz="1200">
                          <a:latin typeface="STSong" charset="-122"/>
                          <a:ea typeface="STSong" charset="-122"/>
                          <a:cs typeface="STSong" charset="-122"/>
                          <a:sym typeface="Helvetica"/>
                        </a:rPr>
                        <a:t>索尼的视频全景拼接（静态）、</a:t>
                      </a:r>
                      <a:r>
                        <a:rPr sz="1200">
                          <a:latin typeface="STSong" charset="-122"/>
                          <a:ea typeface="STSong" charset="-122"/>
                          <a:cs typeface="STSong" charset="-122"/>
                        </a:rPr>
                        <a:t>4K</a:t>
                      </a:r>
                      <a:r>
                        <a:rPr sz="1200">
                          <a:latin typeface="STSong" charset="-122"/>
                          <a:ea typeface="STSong" charset="-122"/>
                          <a:cs typeface="STSong" charset="-122"/>
                          <a:sym typeface="Helvetica"/>
                        </a:rPr>
                        <a:t>高清显示、低照度成像</a:t>
                      </a:r>
                    </a:p>
                  </a:txBody>
                  <a:tcPr marL="45720" marR="45720" horzOverflow="overflow">
                    <a:lnL w="12700">
                      <a:miter lim="400000"/>
                    </a:lnL>
                    <a:solidFill>
                      <a:srgbClr val="E6EEF7"/>
                    </a:solidFill>
                  </a:tcPr>
                </a:tc>
              </a:tr>
              <a:tr h="429481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96D6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sz="1200">
                          <a:latin typeface="STSong" charset="-122"/>
                          <a:ea typeface="STSong" charset="-122"/>
                          <a:cs typeface="STSong" charset="-122"/>
                          <a:sym typeface="Helvetica"/>
                        </a:rPr>
                        <a:t>小结</a:t>
                      </a:r>
                    </a:p>
                  </a:txBody>
                  <a:tcPr marL="45720" marR="45720" horzOverflow="overflow">
                    <a:solidFill>
                      <a:srgbClr val="CADCF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96D6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sz="1200" dirty="0">
                          <a:latin typeface="STSong" charset="-122"/>
                          <a:ea typeface="STSong" charset="-122"/>
                          <a:cs typeface="STSong" charset="-122"/>
                          <a:sym typeface="Helvetica"/>
                        </a:rPr>
                        <a:t>在平安城市、智慧社区、智能家居领域，本土企业相比外企更有创新性、更接地气</a:t>
                      </a:r>
                    </a:p>
                  </a:txBody>
                  <a:tcPr marL="45720" marR="45720" horzOverflow="overflow">
                    <a:solidFill>
                      <a:srgbClr val="CADC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 dir="r"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1" name="Shape 4411"/>
          <p:cNvSpPr>
            <a:spLocks noGrp="1"/>
          </p:cNvSpPr>
          <p:nvPr>
            <p:ph type="sldNum" sz="quarter" idx="2"/>
          </p:nvPr>
        </p:nvSpPr>
        <p:spPr>
          <a:xfrm>
            <a:off x="8763209" y="6599835"/>
            <a:ext cx="137202" cy="15583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7</a:t>
            </a:fld>
            <a:endParaRPr/>
          </a:p>
        </p:txBody>
      </p:sp>
      <p:pic>
        <p:nvPicPr>
          <p:cNvPr id="4414" name="image1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33717" y="3094357"/>
            <a:ext cx="1674733" cy="1080121"/>
          </a:xfrm>
          <a:prstGeom prst="rect">
            <a:avLst/>
          </a:prstGeom>
          <a:ln w="12700">
            <a:miter lim="400000"/>
          </a:ln>
        </p:spPr>
      </p:pic>
      <p:pic>
        <p:nvPicPr>
          <p:cNvPr id="4415" name="image1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833917" y="1917717"/>
            <a:ext cx="3312369" cy="2255231"/>
          </a:xfrm>
          <a:prstGeom prst="rect">
            <a:avLst/>
          </a:prstGeom>
          <a:ln w="12700">
            <a:miter lim="400000"/>
          </a:ln>
        </p:spPr>
      </p:pic>
      <p:pic>
        <p:nvPicPr>
          <p:cNvPr id="4416" name="image13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033717" y="1917716"/>
            <a:ext cx="1673151" cy="1075177"/>
          </a:xfrm>
          <a:prstGeom prst="rect">
            <a:avLst/>
          </a:prstGeom>
          <a:ln w="12700">
            <a:miter lim="400000"/>
          </a:ln>
        </p:spPr>
      </p:pic>
      <p:pic>
        <p:nvPicPr>
          <p:cNvPr id="4417" name="image14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033717" y="4270113"/>
            <a:ext cx="2502279" cy="1440160"/>
          </a:xfrm>
          <a:prstGeom prst="rect">
            <a:avLst/>
          </a:prstGeom>
          <a:ln w="12700">
            <a:miter lim="400000"/>
          </a:ln>
        </p:spPr>
      </p:pic>
      <p:pic>
        <p:nvPicPr>
          <p:cNvPr id="4418" name="image15.png"/>
          <p:cNvPicPr>
            <a:picLocks noChangeAspect="1"/>
          </p:cNvPicPr>
          <p:nvPr/>
        </p:nvPicPr>
        <p:blipFill>
          <a:blip r:embed="rId6">
            <a:extLst/>
          </a:blip>
          <a:srcRect t="13503"/>
          <a:stretch>
            <a:fillRect/>
          </a:stretch>
        </p:blipFill>
        <p:spPr>
          <a:xfrm>
            <a:off x="4617491" y="4270112"/>
            <a:ext cx="2528796" cy="1440161"/>
          </a:xfrm>
          <a:prstGeom prst="rect">
            <a:avLst/>
          </a:prstGeom>
          <a:ln w="12700">
            <a:miter lim="400000"/>
          </a:ln>
        </p:spPr>
      </p:pic>
      <p:sp>
        <p:nvSpPr>
          <p:cNvPr id="4419" name="Shape 4419"/>
          <p:cNvSpPr/>
          <p:nvPr/>
        </p:nvSpPr>
        <p:spPr>
          <a:xfrm>
            <a:off x="638752" y="5625775"/>
            <a:ext cx="861772" cy="323165"/>
          </a:xfrm>
          <a:prstGeom prst="rect">
            <a:avLst/>
          </a:prstGeom>
          <a:solidFill>
            <a:srgbClr val="FFFFFF"/>
          </a:solidFill>
          <a:ln w="25400">
            <a:solidFill>
              <a:srgbClr val="FF0000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500">
                <a:solidFill>
                  <a:srgbClr val="0096D6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 dirty="0">
                <a:latin typeface="STSong" charset="-122"/>
                <a:ea typeface="STSong" charset="-122"/>
                <a:cs typeface="STSong" charset="-122"/>
                <a:sym typeface="Helvetica"/>
              </a:rPr>
              <a:t>人流分析</a:t>
            </a:r>
          </a:p>
        </p:txBody>
      </p:sp>
      <p:sp>
        <p:nvSpPr>
          <p:cNvPr id="4420" name="Shape 4420"/>
          <p:cNvSpPr/>
          <p:nvPr/>
        </p:nvSpPr>
        <p:spPr>
          <a:xfrm>
            <a:off x="623717" y="3500863"/>
            <a:ext cx="669412" cy="323165"/>
          </a:xfrm>
          <a:prstGeom prst="rect">
            <a:avLst/>
          </a:prstGeom>
          <a:solidFill>
            <a:srgbClr val="FFFFFF"/>
          </a:solidFill>
          <a:ln w="25400">
            <a:solidFill>
              <a:srgbClr val="FF0000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500">
                <a:solidFill>
                  <a:srgbClr val="0096D6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 dirty="0">
                <a:latin typeface="STSong" charset="-122"/>
                <a:ea typeface="STSong" charset="-122"/>
                <a:cs typeface="STSong" charset="-122"/>
                <a:sym typeface="Helvetica"/>
              </a:rPr>
              <a:t>热成像</a:t>
            </a:r>
          </a:p>
        </p:txBody>
      </p:sp>
      <p:sp>
        <p:nvSpPr>
          <p:cNvPr id="4421" name="Shape 4421"/>
          <p:cNvSpPr/>
          <p:nvPr/>
        </p:nvSpPr>
        <p:spPr>
          <a:xfrm>
            <a:off x="685849" y="2319806"/>
            <a:ext cx="1054133" cy="323165"/>
          </a:xfrm>
          <a:prstGeom prst="rect">
            <a:avLst/>
          </a:prstGeom>
          <a:solidFill>
            <a:srgbClr val="FFFFFF"/>
          </a:solidFill>
          <a:ln w="25400">
            <a:solidFill>
              <a:srgbClr val="FF0000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500">
                <a:solidFill>
                  <a:srgbClr val="0096D6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 dirty="0">
                <a:latin typeface="STSong" charset="-122"/>
                <a:ea typeface="STSong" charset="-122"/>
                <a:cs typeface="STSong" charset="-122"/>
                <a:sym typeface="Helvetica"/>
              </a:rPr>
              <a:t>联动摄像机</a:t>
            </a:r>
          </a:p>
        </p:txBody>
      </p:sp>
      <p:sp>
        <p:nvSpPr>
          <p:cNvPr id="4422" name="Shape 4422"/>
          <p:cNvSpPr/>
          <p:nvPr/>
        </p:nvSpPr>
        <p:spPr>
          <a:xfrm>
            <a:off x="7438252" y="3467079"/>
            <a:ext cx="1246493" cy="553998"/>
          </a:xfrm>
          <a:prstGeom prst="rect">
            <a:avLst/>
          </a:prstGeom>
          <a:solidFill>
            <a:srgbClr val="FFFFFF"/>
          </a:solidFill>
          <a:ln w="25400">
            <a:solidFill>
              <a:srgbClr val="FF0000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500"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dirty="0">
                <a:latin typeface="STSong" charset="-122"/>
                <a:ea typeface="STSong" charset="-122"/>
                <a:cs typeface="STSong" charset="-122"/>
                <a:sym typeface="Helvetica"/>
              </a:rPr>
              <a:t>全景视频监控</a:t>
            </a:r>
          </a:p>
          <a:p>
            <a:pPr>
              <a:defRPr sz="1500"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dirty="0">
                <a:latin typeface="STSong" charset="-122"/>
                <a:ea typeface="STSong" charset="-122"/>
                <a:cs typeface="STSong" charset="-122"/>
                <a:sym typeface="Helvetica"/>
              </a:rPr>
              <a:t>滑动窗口放大</a:t>
            </a:r>
          </a:p>
        </p:txBody>
      </p:sp>
      <p:sp>
        <p:nvSpPr>
          <p:cNvPr id="4423" name="Shape 4423"/>
          <p:cNvSpPr/>
          <p:nvPr/>
        </p:nvSpPr>
        <p:spPr>
          <a:xfrm flipH="1">
            <a:off x="5517105" y="4011136"/>
            <a:ext cx="1935215" cy="1"/>
          </a:xfrm>
          <a:prstGeom prst="line">
            <a:avLst/>
          </a:prstGeom>
          <a:ln>
            <a:solidFill>
              <a:srgbClr val="FF0000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424" name="Shape 4424"/>
          <p:cNvSpPr/>
          <p:nvPr/>
        </p:nvSpPr>
        <p:spPr>
          <a:xfrm flipH="1">
            <a:off x="1505840" y="5926297"/>
            <a:ext cx="3438238" cy="4358"/>
          </a:xfrm>
          <a:prstGeom prst="line">
            <a:avLst/>
          </a:prstGeom>
          <a:ln>
            <a:solidFill>
              <a:srgbClr val="FF0000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425" name="Shape 4425"/>
          <p:cNvSpPr/>
          <p:nvPr/>
        </p:nvSpPr>
        <p:spPr>
          <a:xfrm flipH="1">
            <a:off x="4932869" y="5517231"/>
            <a:ext cx="557233" cy="409066"/>
          </a:xfrm>
          <a:prstGeom prst="line">
            <a:avLst/>
          </a:prstGeom>
          <a:ln>
            <a:solidFill>
              <a:srgbClr val="FF0000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426" name="Shape 4426"/>
          <p:cNvSpPr/>
          <p:nvPr/>
        </p:nvSpPr>
        <p:spPr>
          <a:xfrm flipH="1">
            <a:off x="1727106" y="2639970"/>
            <a:ext cx="936105" cy="1"/>
          </a:xfrm>
          <a:prstGeom prst="line">
            <a:avLst/>
          </a:prstGeom>
          <a:ln>
            <a:solidFill>
              <a:srgbClr val="FF0000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427" name="Shape 4427"/>
          <p:cNvSpPr/>
          <p:nvPr/>
        </p:nvSpPr>
        <p:spPr>
          <a:xfrm flipH="1">
            <a:off x="1505839" y="5229199"/>
            <a:ext cx="905921" cy="697098"/>
          </a:xfrm>
          <a:prstGeom prst="line">
            <a:avLst/>
          </a:prstGeom>
          <a:ln>
            <a:solidFill>
              <a:srgbClr val="FF0000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428" name="Shape 4428"/>
          <p:cNvSpPr/>
          <p:nvPr/>
        </p:nvSpPr>
        <p:spPr>
          <a:xfrm flipH="1">
            <a:off x="1265440" y="3814433"/>
            <a:ext cx="1377867" cy="1"/>
          </a:xfrm>
          <a:prstGeom prst="line">
            <a:avLst/>
          </a:prstGeom>
          <a:ln>
            <a:solidFill>
              <a:srgbClr val="FF0000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0" name="Shape 4407"/>
          <p:cNvSpPr txBox="1">
            <a:spLocks/>
          </p:cNvSpPr>
          <p:nvPr/>
        </p:nvSpPr>
        <p:spPr>
          <a:xfrm>
            <a:off x="0" y="0"/>
            <a:ext cx="8407862" cy="14012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400" kern="1200" cap="all" baseline="0">
                <a:solidFill>
                  <a:srgbClr val="298E85"/>
                </a:solidFill>
                <a:effectLst/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 b="1"/>
            </a:pPr>
            <a:r>
              <a:rPr lang="en-US" altLang="zh-CN" sz="3200" b="1" dirty="0" smtClean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2.1</a:t>
            </a:r>
            <a:r>
              <a:rPr lang="zh-CN" altLang="en-US" sz="3200" b="1" dirty="0" smtClean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 安防</a:t>
            </a:r>
            <a:r>
              <a:rPr lang="zh-CN" altLang="en-US" sz="3200" b="1" dirty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展亮点分析－明星企业：海康</a:t>
            </a:r>
            <a:r>
              <a:rPr lang="en-US" altLang="zh-CN" sz="3200" b="1" dirty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&amp;</a:t>
            </a:r>
            <a:r>
              <a:rPr lang="zh-CN" altLang="en-US" sz="3200" b="1" dirty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大华</a:t>
            </a:r>
            <a:endParaRPr lang="zh-CN" altLang="en-US" sz="3200" b="1" dirty="0">
              <a:solidFill>
                <a:schemeClr val="tx1"/>
              </a:solidFill>
              <a:latin typeface="STSong" charset="-122"/>
              <a:ea typeface="STSong" charset="-122"/>
              <a:cs typeface="STSong" charset="-122"/>
              <a:sym typeface="Helvetica"/>
            </a:endParaRPr>
          </a:p>
        </p:txBody>
      </p:sp>
      <p:sp>
        <p:nvSpPr>
          <p:cNvPr id="23" name="Shape 4408"/>
          <p:cNvSpPr txBox="1">
            <a:spLocks/>
          </p:cNvSpPr>
          <p:nvPr/>
        </p:nvSpPr>
        <p:spPr>
          <a:xfrm>
            <a:off x="162304" y="1059824"/>
            <a:ext cx="8522441" cy="5914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1400"/>
              </a:spcBef>
              <a:buClr>
                <a:schemeClr val="accent1">
                  <a:lumMod val="60000"/>
                  <a:lumOff val="40000"/>
                </a:schemeClr>
              </a:buClr>
              <a:buSzTx/>
              <a:buFontTx/>
              <a:buNone/>
              <a:defRPr sz="2000" kern="1200" cap="all" baseline="0">
                <a:solidFill>
                  <a:srgbClr val="0096D6"/>
                </a:solidFill>
                <a:effectLst/>
                <a:latin typeface="Arial"/>
                <a:ea typeface="Arial"/>
                <a:cs typeface="Arial"/>
                <a:sym typeface="Arial"/>
              </a:defRPr>
            </a:lvl1pPr>
            <a:lvl2pPr marL="0" indent="406400" algn="l" defTabSz="914400" rtl="0" eaLnBrk="1" latinLnBrk="0" hangingPunct="1">
              <a:lnSpc>
                <a:spcPct val="95000"/>
              </a:lnSpc>
              <a:spcBef>
                <a:spcPts val="1400"/>
              </a:spcBef>
              <a:buClr>
                <a:schemeClr val="accent1">
                  <a:lumMod val="60000"/>
                  <a:lumOff val="40000"/>
                </a:schemeClr>
              </a:buClr>
              <a:buSzTx/>
              <a:buFontTx/>
              <a:buNone/>
              <a:defRPr sz="2000" kern="1200" cap="all" baseline="0">
                <a:solidFill>
                  <a:srgbClr val="0096D6"/>
                </a:solidFill>
                <a:effectLst/>
                <a:latin typeface="Arial"/>
                <a:ea typeface="Arial"/>
                <a:cs typeface="Arial"/>
                <a:sym typeface="Arial"/>
              </a:defRPr>
            </a:lvl2pPr>
            <a:lvl3pPr marL="0" indent="569912" algn="l" defTabSz="914400" rtl="0" eaLnBrk="1" latinLnBrk="0" hangingPunct="1">
              <a:lnSpc>
                <a:spcPct val="95000"/>
              </a:lnSpc>
              <a:spcBef>
                <a:spcPts val="1400"/>
              </a:spcBef>
              <a:buClr>
                <a:schemeClr val="accent1">
                  <a:lumMod val="60000"/>
                  <a:lumOff val="40000"/>
                </a:schemeClr>
              </a:buClr>
              <a:buSzTx/>
              <a:buFontTx/>
              <a:buNone/>
              <a:defRPr sz="2000" kern="1200" cap="all" baseline="0">
                <a:solidFill>
                  <a:srgbClr val="0096D6"/>
                </a:solidFill>
                <a:effectLst/>
                <a:latin typeface="Arial"/>
                <a:ea typeface="Arial"/>
                <a:cs typeface="Arial"/>
                <a:sym typeface="Arial"/>
              </a:defRPr>
            </a:lvl3pPr>
            <a:lvl4pPr marL="0" indent="688975" algn="l" defTabSz="914400" rtl="0" eaLnBrk="1" latinLnBrk="0" hangingPunct="1">
              <a:lnSpc>
                <a:spcPct val="95000"/>
              </a:lnSpc>
              <a:spcBef>
                <a:spcPts val="1400"/>
              </a:spcBef>
              <a:buClr>
                <a:schemeClr val="accent1">
                  <a:lumMod val="60000"/>
                  <a:lumOff val="40000"/>
                </a:schemeClr>
              </a:buClr>
              <a:buSzTx/>
              <a:buFontTx/>
              <a:buNone/>
              <a:defRPr sz="2000" kern="1200" cap="all" baseline="0">
                <a:solidFill>
                  <a:srgbClr val="0096D6"/>
                </a:solidFill>
                <a:effectLst/>
                <a:latin typeface="Arial"/>
                <a:ea typeface="Arial"/>
                <a:cs typeface="Arial"/>
                <a:sym typeface="Arial"/>
              </a:defRPr>
            </a:lvl4pPr>
            <a:lvl5pPr marL="0" indent="801687" algn="l" defTabSz="914400" rtl="0" eaLnBrk="1" latinLnBrk="0" hangingPunct="1">
              <a:lnSpc>
                <a:spcPct val="95000"/>
              </a:lnSpc>
              <a:spcBef>
                <a:spcPts val="1400"/>
              </a:spcBef>
              <a:buClr>
                <a:schemeClr val="accent1">
                  <a:lumMod val="60000"/>
                  <a:lumOff val="40000"/>
                </a:schemeClr>
              </a:buClr>
              <a:buSzTx/>
              <a:buFontTx/>
              <a:buNone/>
              <a:defRPr sz="2000" kern="1200" cap="all" baseline="0">
                <a:solidFill>
                  <a:srgbClr val="0096D6"/>
                </a:solidFill>
                <a:effectLst/>
                <a:latin typeface="Arial"/>
                <a:ea typeface="Arial"/>
                <a:cs typeface="Arial"/>
                <a:sym typeface="Arial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latin typeface="STSong" charset="-122"/>
                <a:ea typeface="STSong" charset="-122"/>
                <a:cs typeface="STSong" charset="-122"/>
                <a:sym typeface="Helvetica"/>
              </a:rPr>
              <a:t>安防</a:t>
            </a:r>
            <a:r>
              <a:rPr lang="zh-CN" altLang="en-US" dirty="0">
                <a:latin typeface="STSong" charset="-122"/>
                <a:ea typeface="STSong" charset="-122"/>
                <a:cs typeface="STSong" charset="-122"/>
              </a:rPr>
              <a:t>双</a:t>
            </a:r>
            <a:r>
              <a:rPr lang="zh-CN" altLang="en-US" dirty="0">
                <a:latin typeface="STSong" charset="-122"/>
                <a:ea typeface="STSong" charset="-122"/>
                <a:cs typeface="STSong" charset="-122"/>
                <a:sym typeface="Helvetica"/>
              </a:rPr>
              <a:t>龙头</a:t>
            </a:r>
            <a:r>
              <a:rPr lang="en-US" altLang="zh-CN" dirty="0">
                <a:latin typeface="STSong" charset="-122"/>
                <a:ea typeface="STSong" charset="-122"/>
                <a:cs typeface="STSong" charset="-122"/>
              </a:rPr>
              <a:t>-</a:t>
            </a:r>
            <a:r>
              <a:rPr lang="zh-CN" altLang="en-US" dirty="0">
                <a:latin typeface="STSong" charset="-122"/>
                <a:ea typeface="STSong" charset="-122"/>
                <a:cs typeface="STSong" charset="-122"/>
                <a:sym typeface="Helvetica"/>
              </a:rPr>
              <a:t>前端高清化、联动</a:t>
            </a:r>
            <a:endParaRPr lang="zh-CN" altLang="en-US" dirty="0">
              <a:latin typeface="STSong" charset="-122"/>
              <a:ea typeface="STSong" charset="-122"/>
              <a:cs typeface="STSong" charset="-122"/>
              <a:sym typeface="Helvetic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 dir="r"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0" name="Shape 4430"/>
          <p:cNvSpPr>
            <a:spLocks noGrp="1"/>
          </p:cNvSpPr>
          <p:nvPr>
            <p:ph type="sldNum" sz="quarter" idx="2"/>
          </p:nvPr>
        </p:nvSpPr>
        <p:spPr>
          <a:xfrm>
            <a:off x="8763209" y="6599835"/>
            <a:ext cx="137202" cy="15583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8</a:t>
            </a:fld>
            <a:endParaRPr/>
          </a:p>
        </p:txBody>
      </p:sp>
      <p:sp>
        <p:nvSpPr>
          <p:cNvPr id="4432" name="Shape 4432"/>
          <p:cNvSpPr>
            <a:spLocks noGrp="1"/>
          </p:cNvSpPr>
          <p:nvPr>
            <p:ph type="body" sz="half" idx="1"/>
          </p:nvPr>
        </p:nvSpPr>
        <p:spPr>
          <a:xfrm>
            <a:off x="4601418" y="1059824"/>
            <a:ext cx="4217146" cy="4577764"/>
          </a:xfrm>
          <a:prstGeom prst="rect">
            <a:avLst/>
          </a:prstGeom>
        </p:spPr>
        <p:txBody>
          <a:bodyPr/>
          <a:lstStyle/>
          <a:p>
            <a:pPr>
              <a:defRPr sz="2100"/>
            </a:pPr>
            <a:r>
              <a:rPr dirty="0">
                <a:latin typeface="STSong" charset="-122"/>
                <a:ea typeface="STSong" charset="-122"/>
                <a:cs typeface="STSong" charset="-122"/>
                <a:sym typeface="Helvetica"/>
              </a:rPr>
              <a:t>机器识图</a:t>
            </a:r>
            <a:r>
              <a:rPr dirty="0">
                <a:latin typeface="STSong" charset="-122"/>
                <a:ea typeface="STSong" charset="-122"/>
                <a:cs typeface="STSong" charset="-122"/>
              </a:rPr>
              <a:t>-</a:t>
            </a:r>
            <a:r>
              <a:rPr dirty="0">
                <a:latin typeface="STSong" charset="-122"/>
                <a:ea typeface="STSong" charset="-122"/>
                <a:cs typeface="STSong" charset="-122"/>
                <a:sym typeface="Helvetica"/>
              </a:rPr>
              <a:t>前端智能化</a:t>
            </a:r>
          </a:p>
          <a:p>
            <a:pPr marL="635000" lvl="1" indent="-228600">
              <a:buSzPct val="90000"/>
              <a:buChar char="•"/>
              <a:defRPr sz="2100"/>
            </a:pPr>
            <a:r>
              <a:rPr dirty="0">
                <a:latin typeface="STSong" charset="-122"/>
                <a:ea typeface="STSong" charset="-122"/>
                <a:cs typeface="STSong" charset="-122"/>
              </a:rPr>
              <a:t>前端智能－特征分析摄像机</a:t>
            </a:r>
          </a:p>
          <a:p>
            <a:pPr marL="798512" lvl="2" indent="-228600">
              <a:buSzPct val="90000"/>
              <a:buChar char="•"/>
              <a:defRPr sz="2100"/>
            </a:pPr>
            <a:r>
              <a:rPr dirty="0">
                <a:latin typeface="STSong" charset="-122"/>
                <a:ea typeface="STSong" charset="-122"/>
                <a:cs typeface="STSong" charset="-122"/>
              </a:rPr>
              <a:t>网络通信流量低</a:t>
            </a:r>
          </a:p>
          <a:p>
            <a:pPr marL="798512" lvl="2" indent="-228600">
              <a:buSzPct val="90000"/>
              <a:buChar char="•"/>
              <a:defRPr sz="2100"/>
            </a:pPr>
            <a:endParaRPr dirty="0">
              <a:latin typeface="STSong" charset="-122"/>
              <a:ea typeface="STSong" charset="-122"/>
              <a:cs typeface="STSong" charset="-122"/>
            </a:endParaRPr>
          </a:p>
          <a:p>
            <a:pPr marL="635000" lvl="1" indent="-228600">
              <a:buSzPct val="90000"/>
              <a:buChar char="•"/>
              <a:defRPr sz="2100"/>
            </a:pPr>
            <a:r>
              <a:rPr dirty="0">
                <a:latin typeface="STSong" charset="-122"/>
                <a:ea typeface="STSong" charset="-122"/>
                <a:cs typeface="STSong" charset="-122"/>
              </a:rPr>
              <a:t>后端大规模部署</a:t>
            </a:r>
          </a:p>
          <a:p>
            <a:pPr marL="798512" lvl="2" indent="-228600">
              <a:buSzPct val="90000"/>
              <a:buChar char="•"/>
              <a:defRPr sz="2100"/>
            </a:pPr>
            <a:r>
              <a:rPr dirty="0">
                <a:latin typeface="STSong" charset="-122"/>
                <a:ea typeface="STSong" charset="-122"/>
                <a:cs typeface="STSong" charset="-122"/>
              </a:rPr>
              <a:t>云端储存＋分析</a:t>
            </a:r>
          </a:p>
        </p:txBody>
      </p:sp>
      <p:grpSp>
        <p:nvGrpSpPr>
          <p:cNvPr id="4438" name="Group 4438"/>
          <p:cNvGrpSpPr/>
          <p:nvPr/>
        </p:nvGrpSpPr>
        <p:grpSpPr>
          <a:xfrm>
            <a:off x="521588" y="2225388"/>
            <a:ext cx="3850760" cy="3202752"/>
            <a:chOff x="0" y="0"/>
            <a:chExt cx="3850758" cy="3202750"/>
          </a:xfrm>
        </p:grpSpPr>
        <p:pic>
          <p:nvPicPr>
            <p:cNvPr id="4433" name="image16.jpg"/>
            <p:cNvPicPr>
              <a:picLocks noChangeAspect="1"/>
            </p:cNvPicPr>
            <p:nvPr/>
          </p:nvPicPr>
          <p:blipFill>
            <a:blip r:embed="rId3">
              <a:extLst/>
            </a:blip>
            <a:srcRect b="2011"/>
            <a:stretch>
              <a:fillRect/>
            </a:stretch>
          </p:blipFill>
          <p:spPr>
            <a:xfrm>
              <a:off x="2050504" y="20"/>
              <a:ext cx="1800255" cy="200972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434" name="image17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2050503" y="2101768"/>
              <a:ext cx="1800256" cy="110098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4437" name="Group 4437"/>
            <p:cNvGrpSpPr/>
            <p:nvPr/>
          </p:nvGrpSpPr>
          <p:grpSpPr>
            <a:xfrm>
              <a:off x="-1" y="-1"/>
              <a:ext cx="1979334" cy="3202752"/>
              <a:chOff x="0" y="0"/>
              <a:chExt cx="1979332" cy="3202750"/>
            </a:xfrm>
          </p:grpSpPr>
          <p:pic>
            <p:nvPicPr>
              <p:cNvPr id="4435" name="image18.png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9797" y="-1"/>
                <a:ext cx="1969536" cy="192327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4436" name="image19.png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-1" y="2009742"/>
                <a:ext cx="1969536" cy="119300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sp>
        <p:nvSpPr>
          <p:cNvPr id="4439" name="Shape 4439"/>
          <p:cNvSpPr/>
          <p:nvPr/>
        </p:nvSpPr>
        <p:spPr>
          <a:xfrm>
            <a:off x="888335" y="1708699"/>
            <a:ext cx="1015661" cy="276999"/>
          </a:xfrm>
          <a:prstGeom prst="rect">
            <a:avLst/>
          </a:prstGeom>
          <a:solidFill>
            <a:srgbClr val="FFFFFF"/>
          </a:solidFill>
          <a:ln w="25400">
            <a:solidFill>
              <a:srgbClr val="FF0000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200">
                <a:solidFill>
                  <a:srgbClr val="0096D6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 dirty="0">
                <a:latin typeface="STSong" charset="-122"/>
                <a:ea typeface="STSong" charset="-122"/>
                <a:cs typeface="STSong" charset="-122"/>
                <a:sym typeface="Helvetica"/>
              </a:rPr>
              <a:t>人脸识别准入</a:t>
            </a:r>
          </a:p>
        </p:txBody>
      </p:sp>
      <p:sp>
        <p:nvSpPr>
          <p:cNvPr id="4440" name="Shape 4440"/>
          <p:cNvSpPr/>
          <p:nvPr/>
        </p:nvSpPr>
        <p:spPr>
          <a:xfrm>
            <a:off x="3329900" y="1564698"/>
            <a:ext cx="656588" cy="430887"/>
          </a:xfrm>
          <a:prstGeom prst="rect">
            <a:avLst/>
          </a:prstGeom>
          <a:solidFill>
            <a:srgbClr val="FFFFFF"/>
          </a:solidFill>
          <a:ln w="25400">
            <a:solidFill>
              <a:srgbClr val="FF0000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100"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dirty="0">
                <a:latin typeface="STSong" charset="-122"/>
                <a:ea typeface="STSong" charset="-122"/>
                <a:cs typeface="STSong" charset="-122"/>
                <a:sym typeface="Helvetica"/>
              </a:rPr>
              <a:t>前端采集</a:t>
            </a:r>
          </a:p>
          <a:p>
            <a:pPr>
              <a:defRPr sz="1100"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dirty="0">
                <a:latin typeface="STSong" charset="-122"/>
                <a:ea typeface="STSong" charset="-122"/>
                <a:cs typeface="STSong" charset="-122"/>
                <a:sym typeface="Helvetica"/>
              </a:rPr>
              <a:t>最佳图像</a:t>
            </a:r>
          </a:p>
        </p:txBody>
      </p:sp>
      <p:sp>
        <p:nvSpPr>
          <p:cNvPr id="4441" name="Shape 4441"/>
          <p:cNvSpPr/>
          <p:nvPr/>
        </p:nvSpPr>
        <p:spPr>
          <a:xfrm>
            <a:off x="1066135" y="5642960"/>
            <a:ext cx="656588" cy="261610"/>
          </a:xfrm>
          <a:prstGeom prst="rect">
            <a:avLst/>
          </a:prstGeom>
          <a:solidFill>
            <a:srgbClr val="FFFFFF"/>
          </a:solidFill>
          <a:ln w="25400">
            <a:solidFill>
              <a:srgbClr val="FF0000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100">
                <a:solidFill>
                  <a:srgbClr val="0096D6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 dirty="0">
                <a:latin typeface="STSong" charset="-122"/>
                <a:ea typeface="STSong" charset="-122"/>
                <a:cs typeface="STSong" charset="-122"/>
                <a:sym typeface="Helvetica"/>
              </a:rPr>
              <a:t>人流分析</a:t>
            </a:r>
          </a:p>
        </p:txBody>
      </p:sp>
      <p:sp>
        <p:nvSpPr>
          <p:cNvPr id="4442" name="Shape 4442"/>
          <p:cNvSpPr/>
          <p:nvPr/>
        </p:nvSpPr>
        <p:spPr>
          <a:xfrm>
            <a:off x="3193752" y="5604860"/>
            <a:ext cx="646970" cy="276999"/>
          </a:xfrm>
          <a:prstGeom prst="rect">
            <a:avLst/>
          </a:prstGeom>
          <a:solidFill>
            <a:srgbClr val="FFFFFF"/>
          </a:solidFill>
          <a:ln w="25400">
            <a:solidFill>
              <a:srgbClr val="FF0000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200"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dirty="0">
                <a:latin typeface="STSong" charset="-122"/>
                <a:ea typeface="STSong" charset="-122"/>
                <a:cs typeface="STSong" charset="-122"/>
              </a:rPr>
              <a:t>GIS</a:t>
            </a:r>
            <a:r>
              <a:rPr dirty="0">
                <a:latin typeface="STSong" charset="-122"/>
                <a:ea typeface="STSong" charset="-122"/>
                <a:cs typeface="STSong" charset="-122"/>
                <a:sym typeface="Helvetica"/>
              </a:rPr>
              <a:t>集成</a:t>
            </a:r>
          </a:p>
        </p:txBody>
      </p:sp>
      <p:sp>
        <p:nvSpPr>
          <p:cNvPr id="4443" name="Shape 4443"/>
          <p:cNvSpPr/>
          <p:nvPr/>
        </p:nvSpPr>
        <p:spPr>
          <a:xfrm>
            <a:off x="3693477" y="2013241"/>
            <a:ext cx="1" cy="1411073"/>
          </a:xfrm>
          <a:prstGeom prst="line">
            <a:avLst/>
          </a:prstGeom>
          <a:ln w="25400">
            <a:solidFill>
              <a:srgbClr val="FF0000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444" name="Shape 4444"/>
          <p:cNvSpPr/>
          <p:nvPr/>
        </p:nvSpPr>
        <p:spPr>
          <a:xfrm flipH="1" flipV="1">
            <a:off x="1384478" y="1993721"/>
            <a:ext cx="339051" cy="1450113"/>
          </a:xfrm>
          <a:prstGeom prst="line">
            <a:avLst/>
          </a:prstGeom>
          <a:ln w="25400">
            <a:solidFill>
              <a:srgbClr val="FF0000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445" name="Shape 4445"/>
          <p:cNvSpPr/>
          <p:nvPr/>
        </p:nvSpPr>
        <p:spPr>
          <a:xfrm flipV="1">
            <a:off x="1579831" y="5279447"/>
            <a:ext cx="1" cy="358141"/>
          </a:xfrm>
          <a:prstGeom prst="line">
            <a:avLst/>
          </a:prstGeom>
          <a:ln w="25400">
            <a:solidFill>
              <a:srgbClr val="FF0000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446" name="Shape 4446"/>
          <p:cNvSpPr/>
          <p:nvPr/>
        </p:nvSpPr>
        <p:spPr>
          <a:xfrm flipH="1" flipV="1">
            <a:off x="3078431" y="5069999"/>
            <a:ext cx="530680" cy="530680"/>
          </a:xfrm>
          <a:prstGeom prst="line">
            <a:avLst/>
          </a:prstGeom>
          <a:ln w="25400">
            <a:solidFill>
              <a:srgbClr val="FF0000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0" name="Shape 4407"/>
          <p:cNvSpPr txBox="1">
            <a:spLocks/>
          </p:cNvSpPr>
          <p:nvPr/>
        </p:nvSpPr>
        <p:spPr>
          <a:xfrm>
            <a:off x="0" y="0"/>
            <a:ext cx="8407862" cy="14012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400" kern="1200" cap="all" baseline="0">
                <a:solidFill>
                  <a:srgbClr val="298E85"/>
                </a:solidFill>
                <a:effectLst/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 b="1"/>
            </a:pPr>
            <a:r>
              <a:rPr lang="en-US" altLang="zh-CN" sz="3200" b="1" dirty="0" smtClean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2.1</a:t>
            </a:r>
            <a:r>
              <a:rPr lang="zh-CN" altLang="en-US" sz="3200" b="1" dirty="0" smtClean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 安防</a:t>
            </a:r>
            <a:r>
              <a:rPr lang="zh-CN" altLang="en-US" sz="3200" b="1" dirty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展亮点分析－明星企业：海康</a:t>
            </a:r>
            <a:r>
              <a:rPr lang="en-US" altLang="zh-CN" sz="3200" b="1" dirty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&amp;</a:t>
            </a:r>
            <a:r>
              <a:rPr lang="zh-CN" altLang="en-US" sz="3200" b="1" dirty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大华</a:t>
            </a:r>
            <a:endParaRPr lang="zh-CN" altLang="en-US" sz="3200" b="1" dirty="0">
              <a:solidFill>
                <a:schemeClr val="tx1"/>
              </a:solidFill>
              <a:latin typeface="STSong" charset="-122"/>
              <a:ea typeface="STSong" charset="-122"/>
              <a:cs typeface="STSong" charset="-122"/>
              <a:sym typeface="Helvetic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 dir="r"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0" name="Shape 4450"/>
          <p:cNvSpPr>
            <a:spLocks noGrp="1"/>
          </p:cNvSpPr>
          <p:nvPr>
            <p:ph type="sldNum" sz="quarter" idx="2"/>
          </p:nvPr>
        </p:nvSpPr>
        <p:spPr>
          <a:xfrm>
            <a:off x="8763209" y="6599835"/>
            <a:ext cx="137202" cy="15583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9</a:t>
            </a:fld>
            <a:endParaRPr/>
          </a:p>
        </p:txBody>
      </p:sp>
      <p:sp>
        <p:nvSpPr>
          <p:cNvPr id="4452" name="Shape 4452"/>
          <p:cNvSpPr>
            <a:spLocks noGrp="1"/>
          </p:cNvSpPr>
          <p:nvPr>
            <p:ph type="body" sz="half" idx="1"/>
          </p:nvPr>
        </p:nvSpPr>
        <p:spPr>
          <a:xfrm>
            <a:off x="253219" y="310895"/>
            <a:ext cx="8328074" cy="6208778"/>
          </a:xfrm>
          <a:prstGeom prst="rect">
            <a:avLst/>
          </a:prstGeom>
        </p:spPr>
        <p:txBody>
          <a:bodyPr/>
          <a:lstStyle/>
          <a:p>
            <a:r>
              <a:rPr dirty="0">
                <a:latin typeface="STSong" charset="-122"/>
                <a:ea typeface="STSong" charset="-122"/>
                <a:cs typeface="STSong" charset="-122"/>
              </a:rPr>
              <a:t>芯片厂商从后台走到前台</a:t>
            </a:r>
          </a:p>
          <a:p>
            <a:pPr marL="635000" lvl="1" indent="-228600">
              <a:buSzPct val="90000"/>
              <a:buChar char="•"/>
            </a:pPr>
            <a:r>
              <a:rPr dirty="0">
                <a:latin typeface="STSong" charset="-122"/>
                <a:ea typeface="STSong" charset="-122"/>
                <a:cs typeface="STSong" charset="-122"/>
              </a:rPr>
              <a:t>芯片厂商到系统集成</a:t>
            </a:r>
          </a:p>
          <a:p>
            <a:pPr marL="798512" lvl="2" indent="-228600">
              <a:buSzPct val="90000"/>
              <a:buChar char="•"/>
            </a:pPr>
            <a:r>
              <a:rPr dirty="0">
                <a:latin typeface="STSong" charset="-122"/>
                <a:ea typeface="STSong" charset="-122"/>
                <a:cs typeface="STSong" charset="-122"/>
              </a:rPr>
              <a:t>华为展区的展品并无特别亮点</a:t>
            </a:r>
          </a:p>
          <a:p>
            <a:pPr marL="798512" lvl="2" indent="-228600">
              <a:buSzPct val="90000"/>
              <a:buChar char="•"/>
            </a:pPr>
            <a:r>
              <a:rPr dirty="0">
                <a:latin typeface="STSong" charset="-122"/>
                <a:ea typeface="STSong" charset="-122"/>
                <a:cs typeface="STSong" charset="-122"/>
              </a:rPr>
              <a:t>很多参展厂商的产品事实上用的是海思的芯片方案</a:t>
            </a:r>
          </a:p>
          <a:p>
            <a:pPr marL="635000" lvl="1" indent="-228600">
              <a:buSzPct val="90000"/>
              <a:buChar char="•"/>
            </a:pPr>
            <a:endParaRPr dirty="0">
              <a:latin typeface="STSong" charset="-122"/>
              <a:ea typeface="STSong" charset="-122"/>
              <a:cs typeface="STSong" charset="-122"/>
            </a:endParaRPr>
          </a:p>
          <a:p>
            <a:r>
              <a:rPr dirty="0">
                <a:latin typeface="STSong" charset="-122"/>
                <a:ea typeface="STSong" charset="-122"/>
                <a:cs typeface="STSong" charset="-122"/>
              </a:rPr>
              <a:t>华为海思的战略思路</a:t>
            </a:r>
          </a:p>
          <a:p>
            <a:pPr marL="635000" lvl="1" indent="-228600">
              <a:buSzPct val="90000"/>
              <a:buChar char="•"/>
              <a:defRPr sz="1500" b="1" i="1"/>
            </a:pPr>
            <a:r>
              <a:rPr dirty="0">
                <a:latin typeface="STSong" charset="-122"/>
                <a:ea typeface="STSong" charset="-122"/>
                <a:cs typeface="STSong" charset="-122"/>
              </a:rPr>
              <a:t>“海思早期做机顶盒，后进入监控领域，主要做后端DVR和前端数字摄像机芯片，芯片产品定位于低端市场，号称安防界的MTK。”</a:t>
            </a:r>
          </a:p>
          <a:p>
            <a:pPr marL="635000" lvl="1" indent="-228600">
              <a:buSzPct val="90000"/>
              <a:buChar char="•"/>
              <a:defRPr sz="1500" b="1" i="1"/>
            </a:pPr>
            <a:r>
              <a:rPr dirty="0">
                <a:latin typeface="STSong" charset="-122"/>
                <a:ea typeface="STSong" charset="-122"/>
                <a:cs typeface="STSong" charset="-122"/>
              </a:rPr>
              <a:t>视频编解码-&gt;视频监控</a:t>
            </a:r>
          </a:p>
        </p:txBody>
      </p:sp>
      <p:sp>
        <p:nvSpPr>
          <p:cNvPr id="5" name="Shape 4407"/>
          <p:cNvSpPr txBox="1">
            <a:spLocks/>
          </p:cNvSpPr>
          <p:nvPr/>
        </p:nvSpPr>
        <p:spPr>
          <a:xfrm>
            <a:off x="0" y="0"/>
            <a:ext cx="8407862" cy="14012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400" kern="1200" cap="all" baseline="0">
                <a:solidFill>
                  <a:srgbClr val="298E85"/>
                </a:solidFill>
                <a:effectLst/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 b="1"/>
            </a:pPr>
            <a:r>
              <a:rPr lang="en-US" altLang="zh-CN" sz="3200" b="1" dirty="0" smtClean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2.1</a:t>
            </a:r>
            <a:r>
              <a:rPr lang="zh-CN" altLang="en-US" sz="3200" b="1" dirty="0" smtClean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 安防</a:t>
            </a:r>
            <a:r>
              <a:rPr lang="zh-CN" altLang="en-US" sz="3200" b="1" dirty="0">
                <a:solidFill>
                  <a:schemeClr val="tx1"/>
                </a:solidFill>
                <a:latin typeface="STSong" charset="-122"/>
                <a:ea typeface="STSong" charset="-122"/>
                <a:cs typeface="STSong" charset="-122"/>
              </a:rPr>
              <a:t>展亮点分析－明星企业：华为海思</a:t>
            </a:r>
            <a:endParaRPr lang="zh-CN" altLang="en-US" sz="3200" b="1" dirty="0">
              <a:solidFill>
                <a:schemeClr val="tx1"/>
              </a:solidFill>
              <a:latin typeface="STSong" charset="-122"/>
              <a:ea typeface="STSong" charset="-122"/>
              <a:cs typeface="STSong" charset="-122"/>
              <a:sym typeface="Helvetic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 dir="r"/>
      </p:transition>
    </mc:Choice>
    <mc:Fallback xmlns=""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主要事件">
  <a:themeElements>
    <a:clrScheme name="主要事件">
      <a:dk1>
        <a:sysClr val="windowText" lastClr="000000"/>
      </a:dk1>
      <a:lt1>
        <a:sysClr val="window" lastClr="FFFFFF"/>
      </a:lt1>
      <a:dk2>
        <a:srgbClr val="424242"/>
      </a:dk2>
      <a:lt2>
        <a:srgbClr val="C8C8C8"/>
      </a:lt2>
      <a:accent1>
        <a:srgbClr val="346492"/>
      </a:accent1>
      <a:accent2>
        <a:srgbClr val="6DA5D4"/>
      </a:accent2>
      <a:accent3>
        <a:srgbClr val="538C79"/>
      </a:accent3>
      <a:accent4>
        <a:srgbClr val="93B75D"/>
      </a:accent4>
      <a:accent5>
        <a:srgbClr val="DEB050"/>
      </a:accent5>
      <a:accent6>
        <a:srgbClr val="BB5354"/>
      </a:accent6>
      <a:hlink>
        <a:srgbClr val="3289DD"/>
      </a:hlink>
      <a:folHlink>
        <a:srgbClr val="859EB6"/>
      </a:folHlink>
    </a:clrScheme>
    <a:fontScheme name="主要事件">
      <a:maj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主要事件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blipFill>
          <a:blip xmlns:r="http://schemas.openxmlformats.org/officeDocument/2006/relationships" r:embed="rId1">
            <a:duotone>
              <a:schemeClr val="phClr">
                <a:shade val="88000"/>
                <a:lumMod val="88000"/>
              </a:schemeClr>
              <a:schemeClr val="phClr"/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25400" dist="127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0"/>
        </a:gradFill>
        <a:blipFill>
          <a:blip xmlns:r="http://schemas.openxmlformats.org/officeDocument/2006/relationships" r:embed="rId2">
            <a:duotone>
              <a:schemeClr val="phClr">
                <a:shade val="48000"/>
                <a:satMod val="110000"/>
                <a:lumMod val="40000"/>
              </a:schemeClr>
              <a:schemeClr val="phClr">
                <a:tint val="90000"/>
                <a:lumMod val="10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in Event" id="{AC372BB4-D83D-411E-B849-B641926BA760}" vid="{FE3530EC-BA5B-407C-9B36-00820F39551C}"/>
    </a:ext>
  </a:extLst>
</a:theme>
</file>

<file path=ppt/theme/theme2.xml><?xml version="1.0" encoding="utf-8"?>
<a:theme xmlns:a="http://schemas.openxmlformats.org/drawingml/2006/main" name="Office 主题">
  <a:themeElements>
    <a:clrScheme name="Office 主题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主题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Main Event</Template>
  <TotalTime>41</TotalTime>
  <Words>781</Words>
  <Application>Microsoft Macintosh PowerPoint</Application>
  <PresentationFormat>全屏显示(4:3)</PresentationFormat>
  <Paragraphs>260</Paragraphs>
  <Slides>22</Slides>
  <Notes>8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30" baseType="lpstr">
      <vt:lpstr>宋体</vt:lpstr>
      <vt:lpstr>Calibri</vt:lpstr>
      <vt:lpstr>Helvetica</vt:lpstr>
      <vt:lpstr>Impact</vt:lpstr>
      <vt:lpstr>STSong</vt:lpstr>
      <vt:lpstr>Wingdings</vt:lpstr>
      <vt:lpstr>Arial</vt:lpstr>
      <vt:lpstr>主要事件</vt:lpstr>
      <vt:lpstr>安博会调研报告</vt:lpstr>
      <vt:lpstr>提纲</vt:lpstr>
      <vt:lpstr>1. 安防展厂商归类</vt:lpstr>
      <vt:lpstr>1. 安防展厂商归类</vt:lpstr>
      <vt:lpstr>2. 安防展亮点分析</vt:lpstr>
      <vt:lpstr>2.1 安防展亮点分析－明星企业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3. 关于智慧社区/家居的思考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安博会调研报告</dc:title>
  <cp:lastModifiedBy>shouyu guo</cp:lastModifiedBy>
  <cp:revision>15</cp:revision>
  <dcterms:modified xsi:type="dcterms:W3CDTF">2015-11-16T15:30:01Z</dcterms:modified>
</cp:coreProperties>
</file>